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4"/>
  </p:notesMasterIdLst>
  <p:sldIdLst>
    <p:sldId id="438" r:id="rId3"/>
    <p:sldId id="442" r:id="rId4"/>
    <p:sldId id="454" r:id="rId5"/>
    <p:sldId id="455" r:id="rId6"/>
    <p:sldId id="466" r:id="rId7"/>
    <p:sldId id="456" r:id="rId8"/>
    <p:sldId id="441" r:id="rId9"/>
    <p:sldId id="320" r:id="rId10"/>
    <p:sldId id="321" r:id="rId11"/>
    <p:sldId id="457" r:id="rId12"/>
    <p:sldId id="467" r:id="rId13"/>
    <p:sldId id="420" r:id="rId14"/>
    <p:sldId id="419" r:id="rId15"/>
    <p:sldId id="459" r:id="rId16"/>
    <p:sldId id="381" r:id="rId17"/>
    <p:sldId id="461" r:id="rId18"/>
    <p:sldId id="277" r:id="rId19"/>
    <p:sldId id="417" r:id="rId20"/>
    <p:sldId id="308" r:id="rId21"/>
    <p:sldId id="458" r:id="rId22"/>
    <p:sldId id="462" r:id="rId23"/>
    <p:sldId id="276" r:id="rId24"/>
    <p:sldId id="469" r:id="rId25"/>
    <p:sldId id="468" r:id="rId26"/>
    <p:sldId id="309" r:id="rId27"/>
    <p:sldId id="449" r:id="rId28"/>
    <p:sldId id="444" r:id="rId29"/>
    <p:sldId id="475" r:id="rId30"/>
    <p:sldId id="423" r:id="rId31"/>
    <p:sldId id="426" r:id="rId32"/>
    <p:sldId id="447" r:id="rId33"/>
    <p:sldId id="470" r:id="rId34"/>
    <p:sldId id="471" r:id="rId35"/>
    <p:sldId id="472" r:id="rId36"/>
    <p:sldId id="428" r:id="rId37"/>
    <p:sldId id="429" r:id="rId38"/>
    <p:sldId id="298" r:id="rId39"/>
    <p:sldId id="440" r:id="rId40"/>
    <p:sldId id="473" r:id="rId41"/>
    <p:sldId id="474" r:id="rId42"/>
    <p:sldId id="356" r:id="rId43"/>
    <p:sldId id="439" r:id="rId44"/>
    <p:sldId id="463" r:id="rId45"/>
    <p:sldId id="432" r:id="rId46"/>
    <p:sldId id="355" r:id="rId47"/>
    <p:sldId id="353" r:id="rId48"/>
    <p:sldId id="274" r:id="rId49"/>
    <p:sldId id="465" r:id="rId50"/>
    <p:sldId id="314" r:id="rId51"/>
    <p:sldId id="294" r:id="rId52"/>
    <p:sldId id="31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3BF2CA-3AC5-7947-9206-9430B15FF3F4}">
          <p14:sldIdLst>
            <p14:sldId id="438"/>
          </p14:sldIdLst>
        </p14:section>
        <p14:section name="Intro" id="{63D6252F-4A16-0049-9F7D-7486FAAF77B4}">
          <p14:sldIdLst>
            <p14:sldId id="442"/>
            <p14:sldId id="454"/>
            <p14:sldId id="455"/>
            <p14:sldId id="466"/>
            <p14:sldId id="456"/>
          </p14:sldIdLst>
        </p14:section>
        <p14:section name="Asari" id="{E375870F-29CA-344C-B143-AFDAB18AA0D8}">
          <p14:sldIdLst>
            <p14:sldId id="441"/>
            <p14:sldId id="320"/>
            <p14:sldId id="321"/>
            <p14:sldId id="457"/>
            <p14:sldId id="467"/>
            <p14:sldId id="420"/>
            <p14:sldId id="419"/>
            <p14:sldId id="459"/>
            <p14:sldId id="381"/>
            <p14:sldId id="461"/>
            <p14:sldId id="277"/>
            <p14:sldId id="417"/>
            <p14:sldId id="308"/>
            <p14:sldId id="458"/>
            <p14:sldId id="462"/>
            <p14:sldId id="276"/>
            <p14:sldId id="469"/>
            <p14:sldId id="468"/>
            <p14:sldId id="309"/>
            <p14:sldId id="449"/>
            <p14:sldId id="444"/>
          </p14:sldIdLst>
        </p14:section>
        <p14:section name="Advanced pcpfm" id="{0CA3DC85-0260-CA47-B710-D75C09933ABC}">
          <p14:sldIdLst>
            <p14:sldId id="475"/>
            <p14:sldId id="423"/>
            <p14:sldId id="426"/>
            <p14:sldId id="447"/>
            <p14:sldId id="470"/>
            <p14:sldId id="471"/>
            <p14:sldId id="472"/>
            <p14:sldId id="428"/>
            <p14:sldId id="429"/>
            <p14:sldId id="298"/>
            <p14:sldId id="440"/>
            <p14:sldId id="473"/>
            <p14:sldId id="474"/>
            <p14:sldId id="356"/>
            <p14:sldId id="439"/>
            <p14:sldId id="463"/>
          </p14:sldIdLst>
        </p14:section>
        <p14:section name="Conclusion" id="{2B167033-98FA-3A4C-ACC6-10B413B19239}">
          <p14:sldIdLst>
            <p14:sldId id="432"/>
            <p14:sldId id="355"/>
            <p14:sldId id="353"/>
            <p14:sldId id="274"/>
            <p14:sldId id="465"/>
          </p14:sldIdLst>
        </p14:section>
        <p14:section name="Background" id="{23B4997A-27F4-D34E-A945-899790EA35AB}">
          <p14:sldIdLst>
            <p14:sldId id="314"/>
            <p14:sldId id="294"/>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230"/>
    <p:restoredTop sz="82361"/>
  </p:normalViewPr>
  <p:slideViewPr>
    <p:cSldViewPr snapToGrid="0">
      <p:cViewPr>
        <p:scale>
          <a:sx n="97" d="100"/>
          <a:sy n="97" d="100"/>
        </p:scale>
        <p:origin x="1904" y="464"/>
      </p:cViewPr>
      <p:guideLst/>
    </p:cSldViewPr>
  </p:slideViewPr>
  <p:notesTextViewPr>
    <p:cViewPr>
      <p:scale>
        <a:sx n="1" d="1"/>
        <a:sy n="1" d="1"/>
      </p:scale>
      <p:origin x="0" y="0"/>
    </p:cViewPr>
  </p:notesTextViewPr>
  <p:sorterViewPr>
    <p:cViewPr>
      <p:scale>
        <a:sx n="123" d="100"/>
        <a:sy n="12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5DE27-8048-E54A-B5D9-02914984B2C7}" type="datetimeFigureOut">
              <a:rPr lang="en-US" smtClean="0"/>
              <a:t>7/19/24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DF837-FFD0-B148-9DB5-4E257F2DA1EF}" type="slidenum">
              <a:rPr lang="en-US" smtClean="0"/>
              <a:t>‹#›</a:t>
            </a:fld>
            <a:endParaRPr lang="en-US"/>
          </a:p>
        </p:txBody>
      </p:sp>
    </p:spTree>
    <p:extLst>
      <p:ext uri="{BB962C8B-B14F-4D97-AF65-F5344CB8AC3E}">
        <p14:creationId xmlns:p14="http://schemas.microsoft.com/office/powerpoint/2010/main" val="258858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0B98B-E2BA-9BB8-DE32-52B006C62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73038-0C35-C1FE-246F-93CB646E8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8797F-0590-6791-7141-CF3BFD90875C}"/>
              </a:ext>
            </a:extLst>
          </p:cNvPr>
          <p:cNvSpPr>
            <a:spLocks noGrp="1"/>
          </p:cNvSpPr>
          <p:nvPr>
            <p:ph type="body" idx="1"/>
          </p:nvPr>
        </p:nvSpPr>
        <p:spPr/>
        <p:txBody>
          <a:bodyPr/>
          <a:lstStyle/>
          <a:p>
            <a:pPr marL="228600" indent="-228600">
              <a:buAutoNum type="arabicPeriod"/>
            </a:pPr>
            <a:r>
              <a:rPr lang="en-US" dirty="0"/>
              <a:t>Mention annotation of feature tables. Maybe show example. </a:t>
            </a:r>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50AEA71-F9FB-DFB5-9EEF-AA37D7CEA528}"/>
              </a:ext>
            </a:extLst>
          </p:cNvPr>
          <p:cNvSpPr>
            <a:spLocks noGrp="1"/>
          </p:cNvSpPr>
          <p:nvPr>
            <p:ph type="sldNum" sz="quarter" idx="5"/>
          </p:nvPr>
        </p:nvSpPr>
        <p:spPr/>
        <p:txBody>
          <a:bodyPr/>
          <a:lstStyle/>
          <a:p>
            <a:fld id="{2AEDF837-FFD0-B148-9DB5-4E257F2DA1EF}" type="slidenum">
              <a:rPr lang="en-US" smtClean="0"/>
              <a:t>1</a:t>
            </a:fld>
            <a:endParaRPr lang="en-US"/>
          </a:p>
        </p:txBody>
      </p:sp>
    </p:spTree>
    <p:extLst>
      <p:ext uri="{BB962C8B-B14F-4D97-AF65-F5344CB8AC3E}">
        <p14:creationId xmlns:p14="http://schemas.microsoft.com/office/powerpoint/2010/main" val="160224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22</a:t>
            </a:fld>
            <a:endParaRPr lang="en-US"/>
          </a:p>
        </p:txBody>
      </p:sp>
    </p:spTree>
    <p:extLst>
      <p:ext uri="{BB962C8B-B14F-4D97-AF65-F5344CB8AC3E}">
        <p14:creationId xmlns:p14="http://schemas.microsoft.com/office/powerpoint/2010/main" val="87854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25</a:t>
            </a:fld>
            <a:endParaRPr lang="en-US"/>
          </a:p>
        </p:txBody>
      </p:sp>
    </p:spTree>
    <p:extLst>
      <p:ext uri="{BB962C8B-B14F-4D97-AF65-F5344CB8AC3E}">
        <p14:creationId xmlns:p14="http://schemas.microsoft.com/office/powerpoint/2010/main" val="267781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29</a:t>
            </a:fld>
            <a:endParaRPr lang="en-US"/>
          </a:p>
        </p:txBody>
      </p:sp>
    </p:spTree>
    <p:extLst>
      <p:ext uri="{BB962C8B-B14F-4D97-AF65-F5344CB8AC3E}">
        <p14:creationId xmlns:p14="http://schemas.microsoft.com/office/powerpoint/2010/main" val="3410143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464F-3343-DEDD-97B0-D1E72251B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81741-AB25-DC22-C406-6FE0940BA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41271-1299-FAB5-1D4E-9F8C20F2B0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B6C66CE9-D692-A32F-9977-0B672DE2A37C}"/>
              </a:ext>
            </a:extLst>
          </p:cNvPr>
          <p:cNvSpPr>
            <a:spLocks noGrp="1"/>
          </p:cNvSpPr>
          <p:nvPr>
            <p:ph type="sldNum" sz="quarter" idx="5"/>
          </p:nvPr>
        </p:nvSpPr>
        <p:spPr/>
        <p:txBody>
          <a:bodyPr/>
          <a:lstStyle/>
          <a:p>
            <a:fld id="{2AEDF837-FFD0-B148-9DB5-4E257F2DA1EF}" type="slidenum">
              <a:rPr lang="en-US" smtClean="0"/>
              <a:t>30</a:t>
            </a:fld>
            <a:endParaRPr lang="en-US"/>
          </a:p>
        </p:txBody>
      </p:sp>
    </p:spTree>
    <p:extLst>
      <p:ext uri="{BB962C8B-B14F-4D97-AF65-F5344CB8AC3E}">
        <p14:creationId xmlns:p14="http://schemas.microsoft.com/office/powerpoint/2010/main" val="3508028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744B-31F8-54FD-5A2A-31DEEDC28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D0159-1FA3-2C0C-3F4B-988818B4C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42447-657F-03AF-E966-7CE731D2A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044350D6-73AB-0D77-0FA8-2C2D23A69F7C}"/>
              </a:ext>
            </a:extLst>
          </p:cNvPr>
          <p:cNvSpPr>
            <a:spLocks noGrp="1"/>
          </p:cNvSpPr>
          <p:nvPr>
            <p:ph type="sldNum" sz="quarter" idx="5"/>
          </p:nvPr>
        </p:nvSpPr>
        <p:spPr/>
        <p:txBody>
          <a:bodyPr/>
          <a:lstStyle/>
          <a:p>
            <a:fld id="{2AEDF837-FFD0-B148-9DB5-4E257F2DA1EF}" type="slidenum">
              <a:rPr lang="en-US" smtClean="0"/>
              <a:t>31</a:t>
            </a:fld>
            <a:endParaRPr lang="en-US"/>
          </a:p>
        </p:txBody>
      </p:sp>
    </p:spTree>
    <p:extLst>
      <p:ext uri="{BB962C8B-B14F-4D97-AF65-F5344CB8AC3E}">
        <p14:creationId xmlns:p14="http://schemas.microsoft.com/office/powerpoint/2010/main" val="307644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32</a:t>
            </a:fld>
            <a:endParaRPr lang="en-US"/>
          </a:p>
        </p:txBody>
      </p:sp>
    </p:spTree>
    <p:extLst>
      <p:ext uri="{BB962C8B-B14F-4D97-AF65-F5344CB8AC3E}">
        <p14:creationId xmlns:p14="http://schemas.microsoft.com/office/powerpoint/2010/main" val="4121826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33</a:t>
            </a:fld>
            <a:endParaRPr lang="en-US"/>
          </a:p>
        </p:txBody>
      </p:sp>
    </p:spTree>
    <p:extLst>
      <p:ext uri="{BB962C8B-B14F-4D97-AF65-F5344CB8AC3E}">
        <p14:creationId xmlns:p14="http://schemas.microsoft.com/office/powerpoint/2010/main" val="112778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34</a:t>
            </a:fld>
            <a:endParaRPr lang="en-US"/>
          </a:p>
        </p:txBody>
      </p:sp>
    </p:spTree>
    <p:extLst>
      <p:ext uri="{BB962C8B-B14F-4D97-AF65-F5344CB8AC3E}">
        <p14:creationId xmlns:p14="http://schemas.microsoft.com/office/powerpoint/2010/main" val="3046755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top, not repeat.,</a:t>
            </a:r>
          </a:p>
        </p:txBody>
      </p:sp>
      <p:sp>
        <p:nvSpPr>
          <p:cNvPr id="4" name="Slide Number Placeholder 3"/>
          <p:cNvSpPr>
            <a:spLocks noGrp="1"/>
          </p:cNvSpPr>
          <p:nvPr>
            <p:ph type="sldNum" sz="quarter" idx="5"/>
          </p:nvPr>
        </p:nvSpPr>
        <p:spPr/>
        <p:txBody>
          <a:bodyPr/>
          <a:lstStyle/>
          <a:p>
            <a:fld id="{2AEDF837-FFD0-B148-9DB5-4E257F2DA1EF}" type="slidenum">
              <a:rPr lang="en-US" smtClean="0"/>
              <a:t>35</a:t>
            </a:fld>
            <a:endParaRPr lang="en-US"/>
          </a:p>
        </p:txBody>
      </p:sp>
    </p:spTree>
    <p:extLst>
      <p:ext uri="{BB962C8B-B14F-4D97-AF65-F5344CB8AC3E}">
        <p14:creationId xmlns:p14="http://schemas.microsoft.com/office/powerpoint/2010/main" val="3356102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36</a:t>
            </a:fld>
            <a:endParaRPr lang="en-US"/>
          </a:p>
        </p:txBody>
      </p:sp>
    </p:spTree>
    <p:extLst>
      <p:ext uri="{BB962C8B-B14F-4D97-AF65-F5344CB8AC3E}">
        <p14:creationId xmlns:p14="http://schemas.microsoft.com/office/powerpoint/2010/main" val="230914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AA8F-0742-58B9-8213-B51D0F7B2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E52DD-B6CA-D1D1-21A9-6BAAD8BA7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C795E-57D8-FDCB-9AE1-CF53E908C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2F1FA7-3581-7E5B-026B-828E05F9D92F}"/>
              </a:ext>
            </a:extLst>
          </p:cNvPr>
          <p:cNvSpPr>
            <a:spLocks noGrp="1"/>
          </p:cNvSpPr>
          <p:nvPr>
            <p:ph type="sldNum" sz="quarter" idx="5"/>
          </p:nvPr>
        </p:nvSpPr>
        <p:spPr/>
        <p:txBody>
          <a:bodyPr/>
          <a:lstStyle/>
          <a:p>
            <a:fld id="{2AEDF837-FFD0-B148-9DB5-4E257F2DA1EF}" type="slidenum">
              <a:rPr lang="en-US" smtClean="0"/>
              <a:t>7</a:t>
            </a:fld>
            <a:endParaRPr lang="en-US"/>
          </a:p>
        </p:txBody>
      </p:sp>
    </p:spTree>
    <p:extLst>
      <p:ext uri="{BB962C8B-B14F-4D97-AF65-F5344CB8AC3E}">
        <p14:creationId xmlns:p14="http://schemas.microsoft.com/office/powerpoint/2010/main" val="283522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37</a:t>
            </a:fld>
            <a:endParaRPr lang="en-US"/>
          </a:p>
        </p:txBody>
      </p:sp>
    </p:spTree>
    <p:extLst>
      <p:ext uri="{BB962C8B-B14F-4D97-AF65-F5344CB8AC3E}">
        <p14:creationId xmlns:p14="http://schemas.microsoft.com/office/powerpoint/2010/main" val="870572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9443-6828-498C-E965-FE4C8BD3B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772D-067B-AE84-19A7-CC68F0098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11802-EB00-D119-A2E2-8EED219A4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3D9FA-82BB-127A-EDD2-094465FFF8E6}"/>
              </a:ext>
            </a:extLst>
          </p:cNvPr>
          <p:cNvSpPr>
            <a:spLocks noGrp="1"/>
          </p:cNvSpPr>
          <p:nvPr>
            <p:ph type="sldNum" sz="quarter" idx="5"/>
          </p:nvPr>
        </p:nvSpPr>
        <p:spPr/>
        <p:txBody>
          <a:bodyPr/>
          <a:lstStyle/>
          <a:p>
            <a:fld id="{2AEDF837-FFD0-B148-9DB5-4E257F2DA1EF}" type="slidenum">
              <a:rPr lang="en-US" smtClean="0"/>
              <a:t>38</a:t>
            </a:fld>
            <a:endParaRPr lang="en-US"/>
          </a:p>
        </p:txBody>
      </p:sp>
    </p:spTree>
    <p:extLst>
      <p:ext uri="{BB962C8B-B14F-4D97-AF65-F5344CB8AC3E}">
        <p14:creationId xmlns:p14="http://schemas.microsoft.com/office/powerpoint/2010/main" val="2405735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searching all features against all entries.</a:t>
            </a:r>
          </a:p>
          <a:p>
            <a:endParaRPr lang="en-US" dirty="0"/>
          </a:p>
          <a:p>
            <a:r>
              <a:rPr lang="en-US" dirty="0" err="1"/>
              <a:t>Schmansky</a:t>
            </a: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39</a:t>
            </a:fld>
            <a:endParaRPr lang="en-US"/>
          </a:p>
        </p:txBody>
      </p:sp>
    </p:spTree>
    <p:extLst>
      <p:ext uri="{BB962C8B-B14F-4D97-AF65-F5344CB8AC3E}">
        <p14:creationId xmlns:p14="http://schemas.microsoft.com/office/powerpoint/2010/main" val="70304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05C2-D8FB-2B1D-E51A-81159409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DD3-44E1-E5F7-6053-696BCA4F6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EB36-7777-A559-0FF6-3855AFD1D1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53C6-31C2-AEF9-445A-DA920033E2CD}"/>
              </a:ext>
            </a:extLst>
          </p:cNvPr>
          <p:cNvSpPr>
            <a:spLocks noGrp="1"/>
          </p:cNvSpPr>
          <p:nvPr>
            <p:ph type="sldNum" sz="quarter" idx="5"/>
          </p:nvPr>
        </p:nvSpPr>
        <p:spPr/>
        <p:txBody>
          <a:bodyPr/>
          <a:lstStyle/>
          <a:p>
            <a:fld id="{2AEDF837-FFD0-B148-9DB5-4E257F2DA1EF}" type="slidenum">
              <a:rPr lang="en-US" smtClean="0"/>
              <a:t>40</a:t>
            </a:fld>
            <a:endParaRPr lang="en-US"/>
          </a:p>
        </p:txBody>
      </p:sp>
    </p:spTree>
    <p:extLst>
      <p:ext uri="{BB962C8B-B14F-4D97-AF65-F5344CB8AC3E}">
        <p14:creationId xmlns:p14="http://schemas.microsoft.com/office/powerpoint/2010/main" val="44113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6D81-C958-D169-0026-3C38B2E6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BAC-7E0D-71D8-8DD0-348042302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A9BA-E218-FD57-7DBA-BF6018C256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662A8-1605-A418-F0B3-C2BFC17637A8}"/>
              </a:ext>
            </a:extLst>
          </p:cNvPr>
          <p:cNvSpPr>
            <a:spLocks noGrp="1"/>
          </p:cNvSpPr>
          <p:nvPr>
            <p:ph type="sldNum" sz="quarter" idx="5"/>
          </p:nvPr>
        </p:nvSpPr>
        <p:spPr/>
        <p:txBody>
          <a:bodyPr/>
          <a:lstStyle/>
          <a:p>
            <a:fld id="{2AEDF837-FFD0-B148-9DB5-4E257F2DA1EF}" type="slidenum">
              <a:rPr lang="en-US" smtClean="0"/>
              <a:t>42</a:t>
            </a:fld>
            <a:endParaRPr lang="en-US"/>
          </a:p>
        </p:txBody>
      </p:sp>
    </p:spTree>
    <p:extLst>
      <p:ext uri="{BB962C8B-B14F-4D97-AF65-F5344CB8AC3E}">
        <p14:creationId xmlns:p14="http://schemas.microsoft.com/office/powerpoint/2010/main" val="1327089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44</a:t>
            </a:fld>
            <a:endParaRPr lang="en-US"/>
          </a:p>
        </p:txBody>
      </p:sp>
    </p:spTree>
    <p:extLst>
      <p:ext uri="{BB962C8B-B14F-4D97-AF65-F5344CB8AC3E}">
        <p14:creationId xmlns:p14="http://schemas.microsoft.com/office/powerpoint/2010/main" val="3359882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BDFEC3-8487-43E8-A154-7C12CBC1FF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364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47</a:t>
            </a:fld>
            <a:endParaRPr lang="en-US"/>
          </a:p>
        </p:txBody>
      </p:sp>
    </p:spTree>
    <p:extLst>
      <p:ext uri="{BB962C8B-B14F-4D97-AF65-F5344CB8AC3E}">
        <p14:creationId xmlns:p14="http://schemas.microsoft.com/office/powerpoint/2010/main" val="380716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24540-B480-B20E-F788-5B78EA80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432C-3D16-B00E-9B2F-FA8BCF86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01B4-F411-DDF5-314E-D16096B5FF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Metabolomics is the comprehensive measurement of biological chemical space. This includes the small molecules present in tissues and cells of organisms, many of which are endogenous metabolites while others are from the environment (i.e., the metabolome and exposome). In this figure, we see where metabolomics and exposomics fits in the central dogma of biology. Genes are expressed to yield transcripts, that are translated to yield proteins which in turn perform the chemical reactions that produce many of the metabolites observed in </a:t>
            </a:r>
            <a:r>
              <a:rPr lang="en-US" dirty="0" err="1"/>
              <a:t>oru</a:t>
            </a:r>
            <a:r>
              <a:rPr lang="en-US" dirty="0"/>
              <a:t> experiments. These metabolites also greatly impact the activity of the genome, transcriptome, and proteome.</a:t>
            </a:r>
          </a:p>
          <a:p>
            <a:endParaRPr lang="en-US" dirty="0"/>
          </a:p>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3C4BEC0-A8F1-3970-9164-67937F7B34C3}"/>
              </a:ext>
            </a:extLst>
          </p:cNvPr>
          <p:cNvSpPr>
            <a:spLocks noGrp="1"/>
          </p:cNvSpPr>
          <p:nvPr>
            <p:ph type="sldNum" sz="quarter" idx="5"/>
          </p:nvPr>
        </p:nvSpPr>
        <p:spPr/>
        <p:txBody>
          <a:bodyPr/>
          <a:lstStyle/>
          <a:p>
            <a:fld id="{2AEDF837-FFD0-B148-9DB5-4E257F2DA1EF}" type="slidenum">
              <a:rPr lang="en-US" smtClean="0"/>
              <a:t>49</a:t>
            </a:fld>
            <a:endParaRPr lang="en-US"/>
          </a:p>
        </p:txBody>
      </p:sp>
    </p:spTree>
    <p:extLst>
      <p:ext uri="{BB962C8B-B14F-4D97-AF65-F5344CB8AC3E}">
        <p14:creationId xmlns:p14="http://schemas.microsoft.com/office/powerpoint/2010/main" val="850272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defined data structures is important for a data project like this. </a:t>
            </a:r>
          </a:p>
          <a:p>
            <a:endParaRPr lang="en-US" dirty="0"/>
          </a:p>
          <a:p>
            <a:r>
              <a:rPr lang="en-US" dirty="0"/>
              <a:t>Here is the left diagram is the set of key data structures underlining CSM construction.</a:t>
            </a:r>
          </a:p>
          <a:p>
            <a:endParaRPr lang="en-US" dirty="0"/>
          </a:p>
          <a:p>
            <a:r>
              <a:rPr lang="en-US" dirty="0"/>
              <a:t>On the right: are three mass tracks at three mass values. three features highlighted by the black box represent three different pattern of the same compound. The first one is protonated, second one is 13C protonated, and the last one is sodium adduct. We grouped them together into one empirical compound also known as </a:t>
            </a:r>
            <a:r>
              <a:rPr lang="en-US" dirty="0" err="1"/>
              <a:t>khipu</a:t>
            </a:r>
            <a:r>
              <a:rPr lang="en-US" dirty="0"/>
              <a:t>. The process we called pre-annotation. </a:t>
            </a:r>
          </a:p>
          <a:p>
            <a:endParaRPr lang="en-US" dirty="0"/>
          </a:p>
          <a:p>
            <a:endParaRPr lang="en-US" dirty="0"/>
          </a:p>
          <a:p>
            <a:r>
              <a:rPr lang="en-US" dirty="0"/>
              <a:t>Shown here is an example how we build empirical compound from mass tracks, each of which has one feature that we highlighted with the box. These features represent three pattern of the same compound. During the process we call pre-annotation, we group the features into the empirical compound, which is the data structure we passed into other tools.</a:t>
            </a:r>
          </a:p>
          <a:p>
            <a:endParaRPr lang="en-US" dirty="0"/>
          </a:p>
        </p:txBody>
      </p:sp>
      <p:sp>
        <p:nvSpPr>
          <p:cNvPr id="4" name="Slide Number Placeholder 3"/>
          <p:cNvSpPr>
            <a:spLocks noGrp="1"/>
          </p:cNvSpPr>
          <p:nvPr>
            <p:ph type="sldNum" sz="quarter" idx="5"/>
          </p:nvPr>
        </p:nvSpPr>
        <p:spPr/>
        <p:txBody>
          <a:bodyPr/>
          <a:lstStyle/>
          <a:p>
            <a:fld id="{6DA4C95A-DDDE-0B47-B511-CDB313F3DA71}" type="slidenum">
              <a:rPr lang="en-US" smtClean="0"/>
              <a:t>50</a:t>
            </a:fld>
            <a:endParaRPr lang="en-US"/>
          </a:p>
        </p:txBody>
      </p:sp>
    </p:spTree>
    <p:extLst>
      <p:ext uri="{BB962C8B-B14F-4D97-AF65-F5344CB8AC3E}">
        <p14:creationId xmlns:p14="http://schemas.microsoft.com/office/powerpoint/2010/main" val="1811316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7A67-70A0-959F-2C42-BE139BFCA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103E-4CDF-D75D-9B02-A7E77A358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AC0A5-BCE8-A8A6-B270-BCC59DD22D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7DB2E-452D-1C94-41A9-D957D8179BBA}"/>
              </a:ext>
            </a:extLst>
          </p:cNvPr>
          <p:cNvSpPr>
            <a:spLocks noGrp="1"/>
          </p:cNvSpPr>
          <p:nvPr>
            <p:ph type="sldNum" sz="quarter" idx="5"/>
          </p:nvPr>
        </p:nvSpPr>
        <p:spPr/>
        <p:txBody>
          <a:bodyPr/>
          <a:lstStyle/>
          <a:p>
            <a:fld id="{2AEDF837-FFD0-B148-9DB5-4E257F2DA1EF}" type="slidenum">
              <a:rPr lang="en-US" smtClean="0"/>
              <a:t>8</a:t>
            </a:fld>
            <a:endParaRPr lang="en-US"/>
          </a:p>
        </p:txBody>
      </p:sp>
    </p:spTree>
    <p:extLst>
      <p:ext uri="{BB962C8B-B14F-4D97-AF65-F5344CB8AC3E}">
        <p14:creationId xmlns:p14="http://schemas.microsoft.com/office/powerpoint/2010/main" val="3184112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2CF7-01D9-AE30-A702-9D1193C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C28F-4BDC-E43E-6CB6-FAAC9F692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44BE2-76E1-AAA6-4054-C774962859C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BE0E510-6633-F61D-8FE3-B020B7AFF030}"/>
              </a:ext>
            </a:extLst>
          </p:cNvPr>
          <p:cNvSpPr>
            <a:spLocks noGrp="1"/>
          </p:cNvSpPr>
          <p:nvPr>
            <p:ph type="sldNum" sz="quarter" idx="5"/>
          </p:nvPr>
        </p:nvSpPr>
        <p:spPr/>
        <p:txBody>
          <a:bodyPr/>
          <a:lstStyle/>
          <a:p>
            <a:fld id="{2AEDF837-FFD0-B148-9DB5-4E257F2DA1EF}" type="slidenum">
              <a:rPr lang="en-US" smtClean="0"/>
              <a:t>51</a:t>
            </a:fld>
            <a:endParaRPr lang="en-US"/>
          </a:p>
        </p:txBody>
      </p:sp>
    </p:spTree>
    <p:extLst>
      <p:ext uri="{BB962C8B-B14F-4D97-AF65-F5344CB8AC3E}">
        <p14:creationId xmlns:p14="http://schemas.microsoft.com/office/powerpoint/2010/main" val="2061172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68F-0DB1-B947-20EA-3A702221C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F8A3-9329-F527-07C3-7D87D5C7A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EA6FF-D7EB-832B-6C69-E70A62ECA9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B40114-98E1-15AB-5BB2-19FD87A52179}"/>
              </a:ext>
            </a:extLst>
          </p:cNvPr>
          <p:cNvSpPr>
            <a:spLocks noGrp="1"/>
          </p:cNvSpPr>
          <p:nvPr>
            <p:ph type="sldNum" sz="quarter" idx="5"/>
          </p:nvPr>
        </p:nvSpPr>
        <p:spPr/>
        <p:txBody>
          <a:bodyPr/>
          <a:lstStyle/>
          <a:p>
            <a:fld id="{2AEDF837-FFD0-B148-9DB5-4E257F2DA1EF}" type="slidenum">
              <a:rPr lang="en-US" smtClean="0"/>
              <a:t>9</a:t>
            </a:fld>
            <a:endParaRPr lang="en-US"/>
          </a:p>
        </p:txBody>
      </p:sp>
    </p:spTree>
    <p:extLst>
      <p:ext uri="{BB962C8B-B14F-4D97-AF65-F5344CB8AC3E}">
        <p14:creationId xmlns:p14="http://schemas.microsoft.com/office/powerpoint/2010/main" val="422687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3D31-D5BD-5EE7-40F8-2EACAB94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DB02-E2BE-71ED-B4E8-95F2AF6E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2370E-2579-8C95-1F9A-1E3CEB134F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0A826-F5C4-6754-32C2-F09CD3F3DCB7}"/>
              </a:ext>
            </a:extLst>
          </p:cNvPr>
          <p:cNvSpPr>
            <a:spLocks noGrp="1"/>
          </p:cNvSpPr>
          <p:nvPr>
            <p:ph type="sldNum" sz="quarter" idx="5"/>
          </p:nvPr>
        </p:nvSpPr>
        <p:spPr/>
        <p:txBody>
          <a:bodyPr/>
          <a:lstStyle/>
          <a:p>
            <a:fld id="{2AEDF837-FFD0-B148-9DB5-4E257F2DA1EF}" type="slidenum">
              <a:rPr lang="en-US" smtClean="0"/>
              <a:t>12</a:t>
            </a:fld>
            <a:endParaRPr lang="en-US"/>
          </a:p>
        </p:txBody>
      </p:sp>
    </p:spTree>
    <p:extLst>
      <p:ext uri="{BB962C8B-B14F-4D97-AF65-F5344CB8AC3E}">
        <p14:creationId xmlns:p14="http://schemas.microsoft.com/office/powerpoint/2010/main" val="376682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13</a:t>
            </a:fld>
            <a:endParaRPr lang="en-US"/>
          </a:p>
        </p:txBody>
      </p:sp>
    </p:spTree>
    <p:extLst>
      <p:ext uri="{BB962C8B-B14F-4D97-AF65-F5344CB8AC3E}">
        <p14:creationId xmlns:p14="http://schemas.microsoft.com/office/powerpoint/2010/main" val="329994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14</a:t>
            </a:fld>
            <a:endParaRPr lang="en-US"/>
          </a:p>
        </p:txBody>
      </p:sp>
    </p:spTree>
    <p:extLst>
      <p:ext uri="{BB962C8B-B14F-4D97-AF65-F5344CB8AC3E}">
        <p14:creationId xmlns:p14="http://schemas.microsoft.com/office/powerpoint/2010/main" val="289981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DFEC3-8487-43E8-A154-7C12CBC1FFF2}" type="slidenum">
              <a:rPr lang="en-US" smtClean="0"/>
              <a:t>18</a:t>
            </a:fld>
            <a:endParaRPr lang="en-US"/>
          </a:p>
        </p:txBody>
      </p:sp>
    </p:spTree>
    <p:extLst>
      <p:ext uri="{BB962C8B-B14F-4D97-AF65-F5344CB8AC3E}">
        <p14:creationId xmlns:p14="http://schemas.microsoft.com/office/powerpoint/2010/main" val="906790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19</a:t>
            </a:fld>
            <a:endParaRPr lang="en-US"/>
          </a:p>
        </p:txBody>
      </p:sp>
    </p:spTree>
    <p:extLst>
      <p:ext uri="{BB962C8B-B14F-4D97-AF65-F5344CB8AC3E}">
        <p14:creationId xmlns:p14="http://schemas.microsoft.com/office/powerpoint/2010/main" val="85192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278C-7928-4D0A-1BC5-DD9FD8F6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1E153-2660-0FDB-C7BC-878E79B3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37130-0D15-15C3-8D99-97E557DDF65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79973A4D-3AB0-70EE-A93F-A7172FBA8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A8296-0B7A-D3A9-EB7B-56085E041976}"/>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37511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5D6E-6AD4-D8BF-6383-4C511CA48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66C7F-3FAD-EB86-17FE-F7C0B79C1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46226-FCDB-FC27-A88F-3897C8BE2C85}"/>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ABF086FB-E12E-6634-BD46-7CCE6D61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6E092-C9E0-F30F-41EA-50274AFF449F}"/>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8317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5DDC6-5B99-382F-EEA3-A2D362F0C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77EBF-EC11-02C9-F375-48DD4F48B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3D2B-6C5A-944C-64BB-3B1EC5155910}"/>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024E6FEA-4088-13A2-1AA2-17D616CBB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44BBB-E3AF-5EF3-1E5D-2F87CE37DF52}"/>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70721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spcAft>
                <a:spcPts val="200"/>
              </a:spcAft>
              <a:buNone/>
              <a:defRPr sz="2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381000" y="6248398"/>
            <a:ext cx="1600200" cy="377825"/>
          </a:xfrm>
        </p:spPr>
        <p:txBody>
          <a:bodyPr/>
          <a:lstStyle>
            <a:lvl1pPr>
              <a:defRPr sz="1800">
                <a:solidFill>
                  <a:schemeClr val="tx1">
                    <a:lumMod val="50000"/>
                    <a:lumOff val="50000"/>
                  </a:schemeClr>
                </a:solidFill>
              </a:defRPr>
            </a:lvl1p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a:xfrm>
            <a:off x="3962399" y="6248399"/>
            <a:ext cx="4893958" cy="377825"/>
          </a:xfrm>
        </p:spPr>
        <p:txBody>
          <a:bodyPr/>
          <a:lstStyle/>
          <a:p>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Tree>
    <p:extLst>
      <p:ext uri="{BB962C8B-B14F-4D97-AF65-F5344CB8AC3E}">
        <p14:creationId xmlns:p14="http://schemas.microsoft.com/office/powerpoint/2010/main" val="2054388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131425" cy="1156447"/>
          </a:xfrm>
        </p:spPr>
        <p:txBody>
          <a:bodyPr>
            <a:normAutofit/>
          </a:bodyPr>
          <a:lstStyle>
            <a:lvl1pPr>
              <a:defRPr sz="3200" cap="none" baseline="0"/>
            </a:lvl1pPr>
          </a:lstStyle>
          <a:p>
            <a:r>
              <a:rPr lang="en-US"/>
              <a:t>Click to edit Master title style</a:t>
            </a:r>
            <a:endParaRPr lang="en-US" dirty="0"/>
          </a:p>
        </p:txBody>
      </p:sp>
      <p:sp>
        <p:nvSpPr>
          <p:cNvPr id="3" name="Content Placeholder 2"/>
          <p:cNvSpPr>
            <a:spLocks noGrp="1"/>
          </p:cNvSpPr>
          <p:nvPr>
            <p:ph idx="1"/>
          </p:nvPr>
        </p:nvSpPr>
        <p:spPr>
          <a:xfrm>
            <a:off x="685801" y="1918447"/>
            <a:ext cx="10131425" cy="387275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1177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805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9497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0447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2598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7941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cap="none" baseline="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461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AE7D-CE24-0A56-B4D7-1D676CFCB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3F63C-8E6D-2FE6-0008-82EF2BC26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6DBE4-C8DC-0A9E-23B0-6816CFE6E58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7FD9D91F-7C45-2303-3EF5-F7CA4485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C2B56-4F0E-4CA2-C076-43C8C8C016C4}"/>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801188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cap="none" baseline="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3575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3934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55804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108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209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9950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6863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463992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993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CB6-6C33-586A-5B06-B5A95C04B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C9886-0C28-0C74-8541-7D4C9E163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97726-9DA8-AE03-9F2E-4ECA1EC70F16}"/>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35421897-1A99-5B88-8B98-003C1E1B6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A4E7-9FBC-CD70-5131-051A43E6892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0816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42F-3595-E6FC-19E2-0C25D32B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69D4-CAA3-CEF2-9761-EB5A3943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5804-0D27-A083-DBCD-7052C9DA1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08565-457E-740B-F67E-8E2D41F482EB}"/>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0AC2FA4D-FA4F-AFFE-BD4C-5BA505B0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73104-02B0-1963-ED3E-9D3BEEF9E278}"/>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710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138-4759-4282-4AC4-94AC0D4A4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BE7E2-BBED-210F-9364-02D12F3A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5DCCD-30A3-8CAB-FE78-140FCF76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819F9-8899-AC12-2809-022083DF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3885E-4664-F15B-2574-4DE176C05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49CEA-BAF2-B97D-97B2-6EF42C8FAC80}"/>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8" name="Footer Placeholder 7">
            <a:extLst>
              <a:ext uri="{FF2B5EF4-FFF2-40B4-BE49-F238E27FC236}">
                <a16:creationId xmlns:a16="http://schemas.microsoft.com/office/drawing/2014/main" id="{4BA87D90-9199-7133-A558-DC73FA964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57317C-AB5E-B181-6E98-CB9F67E6EA63}"/>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9153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5AF6-2237-BADE-0E01-503789BDF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35D4E-F07F-8B5F-566E-932B0E0F4C2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4" name="Footer Placeholder 3">
            <a:extLst>
              <a:ext uri="{FF2B5EF4-FFF2-40B4-BE49-F238E27FC236}">
                <a16:creationId xmlns:a16="http://schemas.microsoft.com/office/drawing/2014/main" id="{B911B1B5-940B-AC33-66D7-291BBD67C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E437F-AE96-B9E6-F036-C7DF6B1D728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1609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2861-1E74-5CC6-E0B3-5C59DE12731D}"/>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3" name="Footer Placeholder 2">
            <a:extLst>
              <a:ext uri="{FF2B5EF4-FFF2-40B4-BE49-F238E27FC236}">
                <a16:creationId xmlns:a16="http://schemas.microsoft.com/office/drawing/2014/main" id="{2FC923CD-4E5F-7E14-3E9C-17C3B63F9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3D685-FB32-9D73-2DC3-E68474680C7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410881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2E0-1512-2176-94CE-A968C74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4E357-61D3-1185-D238-6EF4CF45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2EA8-FE63-3822-CF92-03CC9A23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A30A6-8B45-84EE-DBC9-37F87468C441}"/>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C4D1BCE4-C0F0-E753-A668-C7F8B036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1D78-BEC6-1141-6BA7-AD99A04A9A1E}"/>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30746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D26-ECF1-93AF-2F60-8CD5A375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BD642-4D6A-CE0A-4862-BD255FFAB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85964-9871-9584-1A44-14B73A0C2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E471B-708A-857D-40F8-ED538F959651}"/>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B52A518D-FD72-AA61-BFF7-7654A1608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5DA0A-DC69-D0B0-5706-4CFB080F1A4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5297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0C2E-D217-7936-2BCD-6A3D7E54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8FB87-95D2-8F93-6C5D-16A3D71E7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98F46-F37A-115C-6F0B-ABA79E13D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2971AB35-BE8A-69E2-D06C-5DEAA94A5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F1A91-24B2-79CF-CA72-F6C35C260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524CC-CE15-904E-9189-882610A92012}" type="slidenum">
              <a:rPr lang="en-US" smtClean="0"/>
              <a:t>‹#›</a:t>
            </a:fld>
            <a:endParaRPr lang="en-US"/>
          </a:p>
        </p:txBody>
      </p:sp>
    </p:spTree>
    <p:extLst>
      <p:ext uri="{BB962C8B-B14F-4D97-AF65-F5344CB8AC3E}">
        <p14:creationId xmlns:p14="http://schemas.microsoft.com/office/powerpoint/2010/main" val="295682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7/19/24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50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72.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D157-8619-4E32-05D2-510A0869E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D3A7-C9AB-FD5D-BF90-F151B8092BA9}"/>
              </a:ext>
            </a:extLst>
          </p:cNvPr>
          <p:cNvSpPr>
            <a:spLocks noGrp="1"/>
          </p:cNvSpPr>
          <p:nvPr>
            <p:ph type="ctrTitle"/>
          </p:nvPr>
        </p:nvSpPr>
        <p:spPr>
          <a:xfrm>
            <a:off x="1381387" y="2184214"/>
            <a:ext cx="10060970" cy="1016186"/>
          </a:xfrm>
        </p:spPr>
        <p:txBody>
          <a:bodyPr>
            <a:normAutofit/>
          </a:bodyPr>
          <a:lstStyle/>
          <a:p>
            <a:pPr algn="l">
              <a:lnSpc>
                <a:spcPct val="150000"/>
              </a:lnSpc>
            </a:pPr>
            <a:r>
              <a:rPr lang="en-US" sz="3600" b="1" dirty="0">
                <a:solidFill>
                  <a:srgbClr val="1F2328"/>
                </a:solidFill>
              </a:rPr>
              <a:t>M</a:t>
            </a:r>
            <a:r>
              <a:rPr lang="en-US" sz="3600" b="1" i="0" dirty="0">
                <a:solidFill>
                  <a:srgbClr val="1F2328"/>
                </a:solidFill>
                <a:effectLst/>
              </a:rPr>
              <a:t>etabolomics data processing using the asari tools</a:t>
            </a:r>
          </a:p>
        </p:txBody>
      </p:sp>
      <p:sp>
        <p:nvSpPr>
          <p:cNvPr id="3" name="Subtitle 2">
            <a:extLst>
              <a:ext uri="{FF2B5EF4-FFF2-40B4-BE49-F238E27FC236}">
                <a16:creationId xmlns:a16="http://schemas.microsoft.com/office/drawing/2014/main" id="{18F65233-93C1-DD63-C704-017FA8CFC4B5}"/>
              </a:ext>
            </a:extLst>
          </p:cNvPr>
          <p:cNvSpPr>
            <a:spLocks noGrp="1"/>
          </p:cNvSpPr>
          <p:nvPr>
            <p:ph type="subTitle" idx="1"/>
          </p:nvPr>
        </p:nvSpPr>
        <p:spPr>
          <a:xfrm>
            <a:off x="1381387" y="3789370"/>
            <a:ext cx="9144000" cy="1783977"/>
          </a:xfrm>
        </p:spPr>
        <p:txBody>
          <a:bodyPr>
            <a:normAutofit/>
          </a:bodyPr>
          <a:lstStyle/>
          <a:p>
            <a:pPr algn="l">
              <a:lnSpc>
                <a:spcPct val="110000"/>
              </a:lnSpc>
            </a:pPr>
            <a:r>
              <a:rPr lang="en-US" dirty="0"/>
              <a:t>Joshua Mitchell M.D., Ph.D. and Shuzhao Li, Ph.D.</a:t>
            </a:r>
          </a:p>
          <a:p>
            <a:pPr algn="l">
              <a:lnSpc>
                <a:spcPct val="110000"/>
              </a:lnSpc>
            </a:pPr>
            <a:r>
              <a:rPr lang="en-US" dirty="0"/>
              <a:t>July 19, 2024. NYC</a:t>
            </a:r>
          </a:p>
        </p:txBody>
      </p:sp>
      <p:pic>
        <p:nvPicPr>
          <p:cNvPr id="4" name="Picture 3">
            <a:extLst>
              <a:ext uri="{FF2B5EF4-FFF2-40B4-BE49-F238E27FC236}">
                <a16:creationId xmlns:a16="http://schemas.microsoft.com/office/drawing/2014/main" id="{BB47989C-7D79-1053-F994-BF88D9F1D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
        <p:nvSpPr>
          <p:cNvPr id="6" name="TextBox 5">
            <a:extLst>
              <a:ext uri="{FF2B5EF4-FFF2-40B4-BE49-F238E27FC236}">
                <a16:creationId xmlns:a16="http://schemas.microsoft.com/office/drawing/2014/main" id="{71CB62D5-8321-C62A-8E6B-C3842FE66E06}"/>
              </a:ext>
            </a:extLst>
          </p:cNvPr>
          <p:cNvSpPr txBox="1"/>
          <p:nvPr/>
        </p:nvSpPr>
        <p:spPr>
          <a:xfrm>
            <a:off x="1381387" y="1625599"/>
            <a:ext cx="7589618" cy="400110"/>
          </a:xfrm>
          <a:prstGeom prst="rect">
            <a:avLst/>
          </a:prstGeom>
          <a:noFill/>
        </p:spPr>
        <p:txBody>
          <a:bodyPr wrap="square">
            <a:spAutoFit/>
          </a:bodyPr>
          <a:lstStyle/>
          <a:p>
            <a:r>
              <a:rPr lang="en-US" sz="2000" dirty="0">
                <a:solidFill>
                  <a:srgbClr val="0070C0"/>
                </a:solidFill>
                <a:latin typeface="Arial" panose="020B0604020202020204" pitchFamily="34" charset="0"/>
                <a:cs typeface="Arial" panose="020B0604020202020204" pitchFamily="34" charset="0"/>
              </a:rPr>
              <a:t>https://</a:t>
            </a:r>
            <a:r>
              <a:rPr lang="en-US" sz="2000" dirty="0" err="1">
                <a:solidFill>
                  <a:srgbClr val="0070C0"/>
                </a:solidFill>
                <a:latin typeface="Arial" panose="020B0604020202020204" pitchFamily="34" charset="0"/>
                <a:cs typeface="Arial" panose="020B0604020202020204" pitchFamily="34" charset="0"/>
              </a:rPr>
              <a:t>github.com</a:t>
            </a:r>
            <a:r>
              <a:rPr lang="en-US" sz="2000" dirty="0">
                <a:solidFill>
                  <a:srgbClr val="0070C0"/>
                </a:solidFill>
                <a:latin typeface="Arial" panose="020B0604020202020204" pitchFamily="34" charset="0"/>
                <a:cs typeface="Arial" panose="020B0604020202020204" pitchFamily="34" charset="0"/>
              </a:rPr>
              <a:t>/</a:t>
            </a:r>
            <a:r>
              <a:rPr lang="en-US" sz="2000" dirty="0" err="1">
                <a:solidFill>
                  <a:srgbClr val="0070C0"/>
                </a:solidFill>
                <a:latin typeface="Arial" panose="020B0604020202020204" pitchFamily="34" charset="0"/>
                <a:cs typeface="Arial" panose="020B0604020202020204" pitchFamily="34" charset="0"/>
              </a:rPr>
              <a:t>shuzhao</a:t>
            </a:r>
            <a:r>
              <a:rPr lang="en-US" sz="2000" dirty="0">
                <a:solidFill>
                  <a:srgbClr val="0070C0"/>
                </a:solidFill>
                <a:latin typeface="Arial" panose="020B0604020202020204" pitchFamily="34" charset="0"/>
                <a:cs typeface="Arial" panose="020B0604020202020204" pitchFamily="34" charset="0"/>
              </a:rPr>
              <a:t>-li-lab/</a:t>
            </a:r>
            <a:r>
              <a:rPr lang="en-US" sz="2000" dirty="0" err="1">
                <a:solidFill>
                  <a:srgbClr val="0070C0"/>
                </a:solidFill>
                <a:latin typeface="Arial" panose="020B0604020202020204" pitchFamily="34" charset="0"/>
                <a:cs typeface="Arial" panose="020B0604020202020204" pitchFamily="34" charset="0"/>
              </a:rPr>
              <a:t>asari_pcpfm_tutorials</a:t>
            </a:r>
            <a:endParaRPr lang="en-US" sz="2000" dirty="0">
              <a:solidFill>
                <a:srgbClr val="0070C0"/>
              </a:solidFill>
              <a:latin typeface="Arial" panose="020B0604020202020204" pitchFamily="34" charset="0"/>
              <a:cs typeface="Arial" panose="020B0604020202020204" pitchFamily="34" charset="0"/>
            </a:endParaRPr>
          </a:p>
        </p:txBody>
      </p:sp>
      <p:pic>
        <p:nvPicPr>
          <p:cNvPr id="8" name="Picture 7" descr="A qr code on a white background&#10;&#10;Description automatically generated">
            <a:extLst>
              <a:ext uri="{FF2B5EF4-FFF2-40B4-BE49-F238E27FC236}">
                <a16:creationId xmlns:a16="http://schemas.microsoft.com/office/drawing/2014/main" id="{64C997EB-CC7A-C538-1238-5F92D131C828}"/>
              </a:ext>
            </a:extLst>
          </p:cNvPr>
          <p:cNvPicPr>
            <a:picLocks noChangeAspect="1"/>
          </p:cNvPicPr>
          <p:nvPr/>
        </p:nvPicPr>
        <p:blipFill>
          <a:blip r:embed="rId4"/>
          <a:stretch>
            <a:fillRect/>
          </a:stretch>
        </p:blipFill>
        <p:spPr>
          <a:xfrm>
            <a:off x="8674850" y="3752303"/>
            <a:ext cx="2361131" cy="2385306"/>
          </a:xfrm>
          <a:prstGeom prst="rect">
            <a:avLst/>
          </a:prstGeom>
        </p:spPr>
      </p:pic>
    </p:spTree>
    <p:extLst>
      <p:ext uri="{BB962C8B-B14F-4D97-AF65-F5344CB8AC3E}">
        <p14:creationId xmlns:p14="http://schemas.microsoft.com/office/powerpoint/2010/main" val="80970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An elution peak in LC-MS data</a:t>
            </a:r>
            <a:endParaRPr lang="en-US" sz="3200" b="0" dirty="0">
              <a:solidFill>
                <a:srgbClr val="0070C0"/>
              </a:solidFill>
              <a:effectLst/>
              <a:latin typeface="Arial" panose="020B0604020202020204" pitchFamily="34" charset="0"/>
              <a:ea typeface="Times New Roman" panose="02020603050405020304" pitchFamily="18" charset="0"/>
            </a:endParaRP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302" y="1980671"/>
            <a:ext cx="5833868" cy="3873500"/>
          </a:xfrm>
        </p:spPr>
      </p:pic>
      <p:sp>
        <p:nvSpPr>
          <p:cNvPr id="5" name="TextBox 4">
            <a:extLst>
              <a:ext uri="{FF2B5EF4-FFF2-40B4-BE49-F238E27FC236}">
                <a16:creationId xmlns:a16="http://schemas.microsoft.com/office/drawing/2014/main" id="{B7889077-D203-3BF3-E5AC-50A7EE755CA8}"/>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
        <p:nvSpPr>
          <p:cNvPr id="8" name="TextBox 7">
            <a:extLst>
              <a:ext uri="{FF2B5EF4-FFF2-40B4-BE49-F238E27FC236}">
                <a16:creationId xmlns:a16="http://schemas.microsoft.com/office/drawing/2014/main" id="{37938703-C5BA-B780-D712-ACEB816D803F}"/>
              </a:ext>
            </a:extLst>
          </p:cNvPr>
          <p:cNvSpPr txBox="1"/>
          <p:nvPr/>
        </p:nvSpPr>
        <p:spPr>
          <a:xfrm rot="16200000">
            <a:off x="3116754" y="3914037"/>
            <a:ext cx="1329734" cy="369332"/>
          </a:xfrm>
          <a:prstGeom prst="rect">
            <a:avLst/>
          </a:prstGeom>
          <a:noFill/>
        </p:spPr>
        <p:txBody>
          <a:bodyPr wrap="square" rtlCol="0">
            <a:spAutoFit/>
          </a:bodyPr>
          <a:lstStyle/>
          <a:p>
            <a:pPr algn="ctr"/>
            <a:r>
              <a:rPr lang="en-US" dirty="0"/>
              <a:t>m/z</a:t>
            </a:r>
          </a:p>
        </p:txBody>
      </p:sp>
      <p:pic>
        <p:nvPicPr>
          <p:cNvPr id="9" name="Picture 8">
            <a:extLst>
              <a:ext uri="{FF2B5EF4-FFF2-40B4-BE49-F238E27FC236}">
                <a16:creationId xmlns:a16="http://schemas.microsoft.com/office/drawing/2014/main" id="{02BB4C11-421E-3DDB-1F9B-487738D08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610" y="2137245"/>
            <a:ext cx="1285437" cy="3922916"/>
          </a:xfrm>
          <a:prstGeom prst="rect">
            <a:avLst/>
          </a:prstGeom>
        </p:spPr>
      </p:pic>
      <p:sp>
        <p:nvSpPr>
          <p:cNvPr id="10" name="Bent Arrow 9">
            <a:extLst>
              <a:ext uri="{FF2B5EF4-FFF2-40B4-BE49-F238E27FC236}">
                <a16:creationId xmlns:a16="http://schemas.microsoft.com/office/drawing/2014/main" id="{228D78A0-2D6F-0A89-07C6-A4B57414D2C5}"/>
              </a:ext>
            </a:extLst>
          </p:cNvPr>
          <p:cNvSpPr/>
          <p:nvPr/>
        </p:nvSpPr>
        <p:spPr>
          <a:xfrm rot="10800000">
            <a:off x="3161488" y="2645923"/>
            <a:ext cx="2480554" cy="1011677"/>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0450632A-12A2-B284-A46B-021792C74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spTree>
    <p:extLst>
      <p:ext uri="{BB962C8B-B14F-4D97-AF65-F5344CB8AC3E}">
        <p14:creationId xmlns:p14="http://schemas.microsoft.com/office/powerpoint/2010/main" val="347917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Not all peaks look good</a:t>
            </a:r>
            <a:endParaRPr lang="en-US" sz="3200" b="0" dirty="0">
              <a:solidFill>
                <a:srgbClr val="0070C0"/>
              </a:solidFill>
              <a:effectLst/>
              <a:latin typeface="Arial" panose="020B0604020202020204" pitchFamily="34" charset="0"/>
              <a:ea typeface="Times New Roman" panose="02020603050405020304" pitchFamily="18" charset="0"/>
            </a:endParaRPr>
          </a:p>
        </p:txBody>
      </p:sp>
      <p:pic>
        <p:nvPicPr>
          <p:cNvPr id="7" name="Picture 6" descr="Chart&#10;&#10;Description automatically generated with medium confidence">
            <a:extLst>
              <a:ext uri="{FF2B5EF4-FFF2-40B4-BE49-F238E27FC236}">
                <a16:creationId xmlns:a16="http://schemas.microsoft.com/office/drawing/2014/main" id="{907ED48B-EB5C-11EF-6325-77BCFB67A901}"/>
              </a:ext>
            </a:extLst>
          </p:cNvPr>
          <p:cNvPicPr>
            <a:picLocks noChangeAspect="1"/>
          </p:cNvPicPr>
          <p:nvPr/>
        </p:nvPicPr>
        <p:blipFill>
          <a:blip r:embed="rId2"/>
          <a:stretch>
            <a:fillRect/>
          </a:stretch>
        </p:blipFill>
        <p:spPr>
          <a:xfrm>
            <a:off x="750066" y="2044972"/>
            <a:ext cx="1958663" cy="1378932"/>
          </a:xfrm>
          <a:prstGeom prst="rect">
            <a:avLst/>
          </a:prstGeom>
        </p:spPr>
      </p:pic>
      <p:pic>
        <p:nvPicPr>
          <p:cNvPr id="12" name="Picture 11">
            <a:extLst>
              <a:ext uri="{FF2B5EF4-FFF2-40B4-BE49-F238E27FC236}">
                <a16:creationId xmlns:a16="http://schemas.microsoft.com/office/drawing/2014/main" id="{0067C535-12B9-D0DF-3333-70C600E5AF40}"/>
              </a:ext>
            </a:extLst>
          </p:cNvPr>
          <p:cNvPicPr>
            <a:picLocks noChangeAspect="1"/>
          </p:cNvPicPr>
          <p:nvPr/>
        </p:nvPicPr>
        <p:blipFill>
          <a:blip r:embed="rId3"/>
          <a:stretch>
            <a:fillRect/>
          </a:stretch>
        </p:blipFill>
        <p:spPr>
          <a:xfrm>
            <a:off x="3542355" y="2003113"/>
            <a:ext cx="2447244" cy="1425887"/>
          </a:xfrm>
          <a:prstGeom prst="rect">
            <a:avLst/>
          </a:prstGeom>
        </p:spPr>
      </p:pic>
      <p:sp>
        <p:nvSpPr>
          <p:cNvPr id="13" name="TextBox 12">
            <a:extLst>
              <a:ext uri="{FF2B5EF4-FFF2-40B4-BE49-F238E27FC236}">
                <a16:creationId xmlns:a16="http://schemas.microsoft.com/office/drawing/2014/main" id="{09B9F85A-EE45-AC98-6C45-0D5C148BE443}"/>
              </a:ext>
            </a:extLst>
          </p:cNvPr>
          <p:cNvSpPr txBox="1"/>
          <p:nvPr/>
        </p:nvSpPr>
        <p:spPr>
          <a:xfrm>
            <a:off x="4996012" y="2106471"/>
            <a:ext cx="1053584" cy="498751"/>
          </a:xfrm>
          <a:prstGeom prst="rect">
            <a:avLst/>
          </a:prstGeom>
          <a:noFill/>
        </p:spPr>
        <p:txBody>
          <a:bodyPr wrap="square">
            <a:spAutoFit/>
          </a:bodyPr>
          <a:lstStyle/>
          <a:p>
            <a:r>
              <a:rPr lang="en-US" sz="1000" dirty="0"/>
              <a:t>m/z 160.0614 height 1E7</a:t>
            </a:r>
          </a:p>
        </p:txBody>
      </p:sp>
      <p:sp>
        <p:nvSpPr>
          <p:cNvPr id="14" name="TextBox 13">
            <a:extLst>
              <a:ext uri="{FF2B5EF4-FFF2-40B4-BE49-F238E27FC236}">
                <a16:creationId xmlns:a16="http://schemas.microsoft.com/office/drawing/2014/main" id="{B7934ACD-B609-37DA-76B0-743D2196D91B}"/>
              </a:ext>
            </a:extLst>
          </p:cNvPr>
          <p:cNvSpPr txBox="1"/>
          <p:nvPr/>
        </p:nvSpPr>
        <p:spPr>
          <a:xfrm>
            <a:off x="2166378" y="2106630"/>
            <a:ext cx="996291" cy="400110"/>
          </a:xfrm>
          <a:prstGeom prst="rect">
            <a:avLst/>
          </a:prstGeom>
          <a:noFill/>
        </p:spPr>
        <p:txBody>
          <a:bodyPr wrap="square">
            <a:spAutoFit/>
          </a:bodyPr>
          <a:lstStyle/>
          <a:p>
            <a:r>
              <a:rPr lang="en-US" sz="1000" dirty="0"/>
              <a:t>m/z 164.0716</a:t>
            </a:r>
          </a:p>
          <a:p>
            <a:r>
              <a:rPr lang="en-US" sz="1000" dirty="0"/>
              <a:t> height 5E7</a:t>
            </a:r>
          </a:p>
        </p:txBody>
      </p:sp>
      <p:sp>
        <p:nvSpPr>
          <p:cNvPr id="15" name="Rectangle 14">
            <a:extLst>
              <a:ext uri="{FF2B5EF4-FFF2-40B4-BE49-F238E27FC236}">
                <a16:creationId xmlns:a16="http://schemas.microsoft.com/office/drawing/2014/main" id="{87CA68E6-EC2C-817E-EDB5-5D27FA0D712C}"/>
              </a:ext>
            </a:extLst>
          </p:cNvPr>
          <p:cNvSpPr/>
          <p:nvPr/>
        </p:nvSpPr>
        <p:spPr>
          <a:xfrm>
            <a:off x="3440576" y="2003114"/>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6" name="Rectangle 15">
            <a:extLst>
              <a:ext uri="{FF2B5EF4-FFF2-40B4-BE49-F238E27FC236}">
                <a16:creationId xmlns:a16="http://schemas.microsoft.com/office/drawing/2014/main" id="{F761F41B-0AE3-EFBC-2D53-F8FA9D11D1B8}"/>
              </a:ext>
            </a:extLst>
          </p:cNvPr>
          <p:cNvSpPr/>
          <p:nvPr/>
        </p:nvSpPr>
        <p:spPr>
          <a:xfrm>
            <a:off x="642028" y="1990565"/>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7" name="Rectangle 16">
            <a:extLst>
              <a:ext uri="{FF2B5EF4-FFF2-40B4-BE49-F238E27FC236}">
                <a16:creationId xmlns:a16="http://schemas.microsoft.com/office/drawing/2014/main" id="{751CA329-86B3-2394-C80F-295C1BAF950D}"/>
              </a:ext>
            </a:extLst>
          </p:cNvPr>
          <p:cNvSpPr/>
          <p:nvPr/>
        </p:nvSpPr>
        <p:spPr>
          <a:xfrm>
            <a:off x="3445199" y="3801031"/>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8" name="TextBox 17">
            <a:extLst>
              <a:ext uri="{FF2B5EF4-FFF2-40B4-BE49-F238E27FC236}">
                <a16:creationId xmlns:a16="http://schemas.microsoft.com/office/drawing/2014/main" id="{D268B4EE-583C-0EBD-ABAD-85467BBA2894}"/>
              </a:ext>
            </a:extLst>
          </p:cNvPr>
          <p:cNvSpPr txBox="1"/>
          <p:nvPr/>
        </p:nvSpPr>
        <p:spPr>
          <a:xfrm>
            <a:off x="4028800" y="1712632"/>
            <a:ext cx="1406803" cy="276999"/>
          </a:xfrm>
          <a:prstGeom prst="rect">
            <a:avLst/>
          </a:prstGeom>
          <a:solidFill>
            <a:schemeClr val="bg1"/>
          </a:solidFill>
        </p:spPr>
        <p:txBody>
          <a:bodyPr wrap="square" rtlCol="0">
            <a:spAutoFit/>
          </a:bodyPr>
          <a:lstStyle/>
          <a:p>
            <a:pPr algn="ctr"/>
            <a:r>
              <a:rPr lang="en-US" sz="1200"/>
              <a:t>Complex, low noise</a:t>
            </a:r>
            <a:endParaRPr lang="en-US" sz="1200" dirty="0"/>
          </a:p>
        </p:txBody>
      </p:sp>
      <p:sp>
        <p:nvSpPr>
          <p:cNvPr id="19" name="TextBox 18">
            <a:extLst>
              <a:ext uri="{FF2B5EF4-FFF2-40B4-BE49-F238E27FC236}">
                <a16:creationId xmlns:a16="http://schemas.microsoft.com/office/drawing/2014/main" id="{9986F6A4-6808-CEA7-BFB3-A7E549861179}"/>
              </a:ext>
            </a:extLst>
          </p:cNvPr>
          <p:cNvSpPr txBox="1"/>
          <p:nvPr/>
        </p:nvSpPr>
        <p:spPr>
          <a:xfrm>
            <a:off x="4062574" y="3510225"/>
            <a:ext cx="1406803" cy="276999"/>
          </a:xfrm>
          <a:prstGeom prst="rect">
            <a:avLst/>
          </a:prstGeom>
          <a:solidFill>
            <a:schemeClr val="bg1"/>
          </a:solidFill>
        </p:spPr>
        <p:txBody>
          <a:bodyPr wrap="square" rtlCol="0">
            <a:spAutoFit/>
          </a:bodyPr>
          <a:lstStyle/>
          <a:p>
            <a:pPr algn="ctr"/>
            <a:r>
              <a:rPr lang="en-US" sz="1200" dirty="0"/>
              <a:t>Ugly</a:t>
            </a:r>
          </a:p>
        </p:txBody>
      </p:sp>
      <p:sp>
        <p:nvSpPr>
          <p:cNvPr id="20" name="TextBox 19">
            <a:extLst>
              <a:ext uri="{FF2B5EF4-FFF2-40B4-BE49-F238E27FC236}">
                <a16:creationId xmlns:a16="http://schemas.microsoft.com/office/drawing/2014/main" id="{62B399C7-8288-4150-1F80-E75AFA66B28E}"/>
              </a:ext>
            </a:extLst>
          </p:cNvPr>
          <p:cNvSpPr txBox="1"/>
          <p:nvPr/>
        </p:nvSpPr>
        <p:spPr>
          <a:xfrm>
            <a:off x="1219660" y="1705581"/>
            <a:ext cx="1496356" cy="276999"/>
          </a:xfrm>
          <a:prstGeom prst="rect">
            <a:avLst/>
          </a:prstGeom>
          <a:solidFill>
            <a:schemeClr val="bg1"/>
          </a:solidFill>
        </p:spPr>
        <p:txBody>
          <a:bodyPr wrap="square" rtlCol="0">
            <a:spAutoFit/>
          </a:bodyPr>
          <a:lstStyle/>
          <a:p>
            <a:pPr algn="ctr"/>
            <a:r>
              <a:rPr lang="en-US" sz="1200" dirty="0"/>
              <a:t>Good</a:t>
            </a:r>
          </a:p>
        </p:txBody>
      </p:sp>
      <p:pic>
        <p:nvPicPr>
          <p:cNvPr id="21" name="Picture 20">
            <a:extLst>
              <a:ext uri="{FF2B5EF4-FFF2-40B4-BE49-F238E27FC236}">
                <a16:creationId xmlns:a16="http://schemas.microsoft.com/office/drawing/2014/main" id="{2A1B57D3-7450-3575-D10D-268E4EE107B4}"/>
              </a:ext>
            </a:extLst>
          </p:cNvPr>
          <p:cNvPicPr>
            <a:picLocks noChangeAspect="1"/>
          </p:cNvPicPr>
          <p:nvPr/>
        </p:nvPicPr>
        <p:blipFill>
          <a:blip r:embed="rId4"/>
          <a:stretch>
            <a:fillRect/>
          </a:stretch>
        </p:blipFill>
        <p:spPr>
          <a:xfrm>
            <a:off x="750066" y="3915472"/>
            <a:ext cx="2473911" cy="1322530"/>
          </a:xfrm>
          <a:prstGeom prst="rect">
            <a:avLst/>
          </a:prstGeom>
        </p:spPr>
      </p:pic>
      <p:sp>
        <p:nvSpPr>
          <p:cNvPr id="22" name="TextBox 21">
            <a:extLst>
              <a:ext uri="{FF2B5EF4-FFF2-40B4-BE49-F238E27FC236}">
                <a16:creationId xmlns:a16="http://schemas.microsoft.com/office/drawing/2014/main" id="{40527339-A319-4613-BE9C-A14964767EB0}"/>
              </a:ext>
            </a:extLst>
          </p:cNvPr>
          <p:cNvSpPr txBox="1"/>
          <p:nvPr/>
        </p:nvSpPr>
        <p:spPr>
          <a:xfrm>
            <a:off x="2161630" y="3915631"/>
            <a:ext cx="996291" cy="498592"/>
          </a:xfrm>
          <a:prstGeom prst="rect">
            <a:avLst/>
          </a:prstGeom>
          <a:noFill/>
        </p:spPr>
        <p:txBody>
          <a:bodyPr wrap="square">
            <a:spAutoFit/>
          </a:bodyPr>
          <a:lstStyle/>
          <a:p>
            <a:r>
              <a:rPr lang="en-US" sz="1000" dirty="0"/>
              <a:t>m/z 90.0277 height 1E6</a:t>
            </a:r>
          </a:p>
        </p:txBody>
      </p:sp>
      <p:sp>
        <p:nvSpPr>
          <p:cNvPr id="23" name="Rectangle 22">
            <a:extLst>
              <a:ext uri="{FF2B5EF4-FFF2-40B4-BE49-F238E27FC236}">
                <a16:creationId xmlns:a16="http://schemas.microsoft.com/office/drawing/2014/main" id="{B9E40503-7F2E-31EE-2192-E5E05AE81901}"/>
              </a:ext>
            </a:extLst>
          </p:cNvPr>
          <p:cNvSpPr/>
          <p:nvPr/>
        </p:nvSpPr>
        <p:spPr>
          <a:xfrm>
            <a:off x="637280" y="3799566"/>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24" name="TextBox 23">
            <a:extLst>
              <a:ext uri="{FF2B5EF4-FFF2-40B4-BE49-F238E27FC236}">
                <a16:creationId xmlns:a16="http://schemas.microsoft.com/office/drawing/2014/main" id="{FB0CE7D3-E34B-97C1-851D-68ACBC2ECC67}"/>
              </a:ext>
            </a:extLst>
          </p:cNvPr>
          <p:cNvSpPr txBox="1"/>
          <p:nvPr/>
        </p:nvSpPr>
        <p:spPr>
          <a:xfrm>
            <a:off x="1214912" y="3514582"/>
            <a:ext cx="1496356" cy="276999"/>
          </a:xfrm>
          <a:prstGeom prst="rect">
            <a:avLst/>
          </a:prstGeom>
          <a:solidFill>
            <a:schemeClr val="bg1"/>
          </a:solidFill>
        </p:spPr>
        <p:txBody>
          <a:bodyPr wrap="square" rtlCol="0">
            <a:spAutoFit/>
          </a:bodyPr>
          <a:lstStyle/>
          <a:p>
            <a:pPr algn="ctr"/>
            <a:r>
              <a:rPr lang="en-US" sz="1200" dirty="0"/>
              <a:t>Complex</a:t>
            </a:r>
            <a:r>
              <a:rPr lang="en-US" sz="1200"/>
              <a:t>, high noise</a:t>
            </a:r>
            <a:endParaRPr lang="en-US" sz="1200" dirty="0"/>
          </a:p>
        </p:txBody>
      </p:sp>
      <p:pic>
        <p:nvPicPr>
          <p:cNvPr id="25" name="Picture 24" descr="Chart, scatter chart&#10;&#10;Description automatically generated">
            <a:extLst>
              <a:ext uri="{FF2B5EF4-FFF2-40B4-BE49-F238E27FC236}">
                <a16:creationId xmlns:a16="http://schemas.microsoft.com/office/drawing/2014/main" id="{B9381563-987A-95F7-0DF7-12C42532EC3C}"/>
              </a:ext>
            </a:extLst>
          </p:cNvPr>
          <p:cNvPicPr>
            <a:picLocks noChangeAspect="1"/>
          </p:cNvPicPr>
          <p:nvPr/>
        </p:nvPicPr>
        <p:blipFill rotWithShape="1">
          <a:blip r:embed="rId5"/>
          <a:srcRect l="-4282" t="-1805" r="4282" b="1805"/>
          <a:stretch/>
        </p:blipFill>
        <p:spPr>
          <a:xfrm>
            <a:off x="3379164" y="3957756"/>
            <a:ext cx="2660460" cy="1285953"/>
          </a:xfrm>
          <a:prstGeom prst="rect">
            <a:avLst/>
          </a:prstGeom>
        </p:spPr>
      </p:pic>
      <p:sp>
        <p:nvSpPr>
          <p:cNvPr id="26" name="TextBox 25">
            <a:extLst>
              <a:ext uri="{FF2B5EF4-FFF2-40B4-BE49-F238E27FC236}">
                <a16:creationId xmlns:a16="http://schemas.microsoft.com/office/drawing/2014/main" id="{0E4A8092-306C-BC62-CB1E-91129ED6B5AF}"/>
              </a:ext>
            </a:extLst>
          </p:cNvPr>
          <p:cNvSpPr txBox="1"/>
          <p:nvPr/>
        </p:nvSpPr>
        <p:spPr>
          <a:xfrm>
            <a:off x="4996012" y="3915551"/>
            <a:ext cx="1053584" cy="400110"/>
          </a:xfrm>
          <a:prstGeom prst="rect">
            <a:avLst/>
          </a:prstGeom>
          <a:noFill/>
        </p:spPr>
        <p:txBody>
          <a:bodyPr wrap="square">
            <a:spAutoFit/>
          </a:bodyPr>
          <a:lstStyle/>
          <a:p>
            <a:r>
              <a:rPr lang="en-US" sz="1000" dirty="0"/>
              <a:t>m/z 96.9762</a:t>
            </a:r>
          </a:p>
          <a:p>
            <a:r>
              <a:rPr lang="en-US" sz="1000" dirty="0"/>
              <a:t>height 1E6</a:t>
            </a:r>
          </a:p>
        </p:txBody>
      </p:sp>
      <p:pic>
        <p:nvPicPr>
          <p:cNvPr id="27" name="Picture 26" descr="A screenshot of a computer screen&#10;&#10;Description automatically generated">
            <a:extLst>
              <a:ext uri="{FF2B5EF4-FFF2-40B4-BE49-F238E27FC236}">
                <a16:creationId xmlns:a16="http://schemas.microsoft.com/office/drawing/2014/main" id="{A3948F84-9FFF-9D06-60EB-EBF8F67FF48C}"/>
              </a:ext>
            </a:extLst>
          </p:cNvPr>
          <p:cNvPicPr>
            <a:picLocks noChangeAspect="1"/>
          </p:cNvPicPr>
          <p:nvPr/>
        </p:nvPicPr>
        <p:blipFill>
          <a:blip r:embed="rId6"/>
          <a:stretch>
            <a:fillRect/>
          </a:stretch>
        </p:blipFill>
        <p:spPr>
          <a:xfrm>
            <a:off x="6722625" y="2003113"/>
            <a:ext cx="5310080" cy="3176045"/>
          </a:xfrm>
          <a:prstGeom prst="rect">
            <a:avLst/>
          </a:prstGeom>
        </p:spPr>
      </p:pic>
    </p:spTree>
    <p:extLst>
      <p:ext uri="{BB962C8B-B14F-4D97-AF65-F5344CB8AC3E}">
        <p14:creationId xmlns:p14="http://schemas.microsoft.com/office/powerpoint/2010/main" val="3789199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E0A8-044C-1D6E-285C-DB39F759E262}"/>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F663FAEE-A1C0-C1EE-6EE5-CB2F623EA2D3}"/>
              </a:ext>
            </a:extLst>
          </p:cNvPr>
          <p:cNvGrpSpPr/>
          <p:nvPr/>
        </p:nvGrpSpPr>
        <p:grpSpPr>
          <a:xfrm>
            <a:off x="6317297" y="2446250"/>
            <a:ext cx="2331404" cy="2347905"/>
            <a:chOff x="6581907" y="2302165"/>
            <a:chExt cx="2331404" cy="2347905"/>
          </a:xfrm>
        </p:grpSpPr>
        <p:cxnSp>
          <p:nvCxnSpPr>
            <p:cNvPr id="7" name="Straight Connector 6">
              <a:extLst>
                <a:ext uri="{FF2B5EF4-FFF2-40B4-BE49-F238E27FC236}">
                  <a16:creationId xmlns:a16="http://schemas.microsoft.com/office/drawing/2014/main" id="{5BC6223F-3A8F-21EC-8BE7-4CE479BA776F}"/>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7A6EA4-E4B2-D3F9-E384-71FCA24AD8C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FAC96-9C00-F764-875F-67A7B4B15E6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37AD120E-A97C-6835-5569-AB0C7507530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281AB06C-D426-5B20-B6A3-E15DFD25FDD0}"/>
                </a:ext>
              </a:extLst>
            </p:cNvPr>
            <p:cNvSpPr/>
            <p:nvPr/>
          </p:nvSpPr>
          <p:spPr>
            <a:xfrm>
              <a:off x="7315738" y="244081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796BAC-AB91-E808-8004-78ADD3D9585A}"/>
                </a:ext>
              </a:extLst>
            </p:cNvPr>
            <p:cNvSpPr/>
            <p:nvPr/>
          </p:nvSpPr>
          <p:spPr>
            <a:xfrm>
              <a:off x="7942417" y="279089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73769C-361D-5225-67F4-A36FF791BAED}"/>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9EC432-CCF5-0548-35D1-3E068CE1C42F}"/>
                </a:ext>
              </a:extLst>
            </p:cNvPr>
            <p:cNvSpPr/>
            <p:nvPr/>
          </p:nvSpPr>
          <p:spPr>
            <a:xfrm>
              <a:off x="8368086" y="372118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Arrow Connector 81">
            <a:extLst>
              <a:ext uri="{FF2B5EF4-FFF2-40B4-BE49-F238E27FC236}">
                <a16:creationId xmlns:a16="http://schemas.microsoft.com/office/drawing/2014/main" id="{8CD66150-9A66-6B38-D351-8F05D30B656D}"/>
              </a:ext>
            </a:extLst>
          </p:cNvPr>
          <p:cNvCxnSpPr>
            <a:cxnSpLocks/>
          </p:cNvCxnSpPr>
          <p:nvPr/>
        </p:nvCxnSpPr>
        <p:spPr>
          <a:xfrm flipV="1">
            <a:off x="4667304" y="3634170"/>
            <a:ext cx="2565128" cy="15214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a:extLst>
              <a:ext uri="{FF2B5EF4-FFF2-40B4-BE49-F238E27FC236}">
                <a16:creationId xmlns:a16="http://schemas.microsoft.com/office/drawing/2014/main" id="{F0DB96BB-BDFD-CEEC-3280-8B12CE6ED5F8}"/>
              </a:ext>
            </a:extLst>
          </p:cNvPr>
          <p:cNvSpPr txBox="1"/>
          <p:nvPr/>
        </p:nvSpPr>
        <p:spPr>
          <a:xfrm>
            <a:off x="4636387" y="3955924"/>
            <a:ext cx="1957542" cy="369332"/>
          </a:xfrm>
          <a:prstGeom prst="rect">
            <a:avLst/>
          </a:prstGeom>
          <a:noFill/>
        </p:spPr>
        <p:txBody>
          <a:bodyPr wrap="square" rtlCol="0">
            <a:spAutoFit/>
          </a:bodyPr>
          <a:lstStyle/>
          <a:p>
            <a:pPr algn="ctr"/>
            <a:r>
              <a:rPr lang="en-US" dirty="0"/>
              <a:t>Peak Detect</a:t>
            </a:r>
          </a:p>
        </p:txBody>
      </p:sp>
      <p:pic>
        <p:nvPicPr>
          <p:cNvPr id="24" name="Picture 23">
            <a:extLst>
              <a:ext uri="{FF2B5EF4-FFF2-40B4-BE49-F238E27FC236}">
                <a16:creationId xmlns:a16="http://schemas.microsoft.com/office/drawing/2014/main" id="{1FBDF202-F128-417C-9231-0B7B27B18F69}"/>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25" name="Google Shape;697;p15">
            <a:extLst>
              <a:ext uri="{FF2B5EF4-FFF2-40B4-BE49-F238E27FC236}">
                <a16:creationId xmlns:a16="http://schemas.microsoft.com/office/drawing/2014/main" id="{2169DF1E-1EFC-0A31-85F9-490D5659904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M</a:t>
            </a:r>
            <a:r>
              <a:rPr lang="en-US" sz="3200" b="0" dirty="0">
                <a:solidFill>
                  <a:srgbClr val="0070C0"/>
                </a:solidFill>
                <a:effectLst/>
                <a:latin typeface="Arial" panose="020B0604020202020204" pitchFamily="34" charset="0"/>
                <a:ea typeface="Times New Roman" panose="02020603050405020304" pitchFamily="18" charset="0"/>
              </a:rPr>
              <a:t>etabolomics data processing: Conventional</a:t>
            </a:r>
          </a:p>
        </p:txBody>
      </p:sp>
      <p:pic>
        <p:nvPicPr>
          <p:cNvPr id="26" name="Picture 25">
            <a:extLst>
              <a:ext uri="{FF2B5EF4-FFF2-40B4-BE49-F238E27FC236}">
                <a16:creationId xmlns:a16="http://schemas.microsoft.com/office/drawing/2014/main" id="{FFB938CE-9F44-99EE-DC16-BE03EBFE619F}"/>
              </a:ext>
            </a:extLst>
          </p:cNvPr>
          <p:cNvPicPr>
            <a:picLocks noChangeAspect="1"/>
          </p:cNvPicPr>
          <p:nvPr/>
        </p:nvPicPr>
        <p:blipFill rotWithShape="1">
          <a:blip r:embed="rId4">
            <a:extLst>
              <a:ext uri="{28A0092B-C50C-407E-A947-70E740481C1C}">
                <a14:useLocalDpi xmlns:a14="http://schemas.microsoft.com/office/drawing/2010/main" val="0"/>
              </a:ext>
            </a:extLst>
          </a:blip>
          <a:srcRect t="50822"/>
          <a:stretch/>
        </p:blipFill>
        <p:spPr>
          <a:xfrm>
            <a:off x="3434937" y="2681480"/>
            <a:ext cx="1285437" cy="1929196"/>
          </a:xfrm>
          <a:prstGeom prst="rect">
            <a:avLst/>
          </a:prstGeom>
        </p:spPr>
      </p:pic>
    </p:spTree>
    <p:extLst>
      <p:ext uri="{BB962C8B-B14F-4D97-AF65-F5344CB8AC3E}">
        <p14:creationId xmlns:p14="http://schemas.microsoft.com/office/powerpoint/2010/main" val="21246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3C9F9BC-DF0A-1763-29E6-9687CBFBEFB6}"/>
              </a:ext>
            </a:extLst>
          </p:cNvPr>
          <p:cNvGrpSpPr/>
          <p:nvPr/>
        </p:nvGrpSpPr>
        <p:grpSpPr>
          <a:xfrm>
            <a:off x="3692792" y="1653632"/>
            <a:ext cx="5493705" cy="3690602"/>
            <a:chOff x="6581907" y="959468"/>
            <a:chExt cx="5493705" cy="3690602"/>
          </a:xfrm>
        </p:grpSpPr>
        <p:cxnSp>
          <p:nvCxnSpPr>
            <p:cNvPr id="7" name="Straight Connector 6">
              <a:extLst>
                <a:ext uri="{FF2B5EF4-FFF2-40B4-BE49-F238E27FC236}">
                  <a16:creationId xmlns:a16="http://schemas.microsoft.com/office/drawing/2014/main" id="{30B8681F-B3FA-9F62-4EBD-C1BD273FC00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D43FA5-0C9B-DF0A-FFA7-5BA9DD0014F9}"/>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CB8CD2-97AC-2F76-7B33-E52F7C1924E0}"/>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ABE45484-8D35-4E15-6AE5-2646B9E8D8A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7F228DD2-E0DB-E596-90AE-1043B2AC371D}"/>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0827-F154-A6F7-2EC4-FC1B90C75FC4}"/>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16A685-460E-800B-6240-94FC77468CBD}"/>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647FE4CB-013B-7A30-9FB5-7C0EB1EA8CF2}"/>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D8B998CC-36F7-09DE-678C-422474BD0B0E}"/>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A27AE-3E4D-1546-8575-82B83B0D1C9D}"/>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44F903-E6F4-52E9-E099-62D396640590}"/>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4B68DD-736C-BDFB-06E6-AB9B4C4C4927}"/>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EB2517-788F-DA60-E435-B9EB49E784A8}"/>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F43860-AE39-E070-8F20-CAD7F8851B57}"/>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AF4005-A548-A4FC-903E-08700DE12711}"/>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BB1512-3FC0-A120-F55C-222B88C09005}"/>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62FB5-477E-1CB2-859C-A5B50AB572F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2D35F4-F7A8-23F1-2700-4720C91E2BD8}"/>
                </a:ext>
              </a:extLst>
            </p:cNvPr>
            <p:cNvSpPr/>
            <p:nvPr/>
          </p:nvSpPr>
          <p:spPr>
            <a:xfrm>
              <a:off x="11611844" y="114167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159B7D8-C2A7-551A-32B0-2BD86C869089}"/>
                </a:ext>
              </a:extLst>
            </p:cNvPr>
            <p:cNvCxnSpPr>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E8B190-6048-B9DE-2FE8-69601D8E1C9A}"/>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8072A-DBC0-9329-D88C-1F0219949438}"/>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9AC439-862E-D5B3-D50D-ABD72D90D2BD}"/>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D6B920-8D79-5367-FE9A-F261AF6A9F51}"/>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sp>
        <p:nvSpPr>
          <p:cNvPr id="71" name="TextBox 70">
            <a:extLst>
              <a:ext uri="{FF2B5EF4-FFF2-40B4-BE49-F238E27FC236}">
                <a16:creationId xmlns:a16="http://schemas.microsoft.com/office/drawing/2014/main" id="{85770C6C-D4DC-1147-C177-8741E0160333}"/>
              </a:ext>
            </a:extLst>
          </p:cNvPr>
          <p:cNvSpPr txBox="1"/>
          <p:nvPr/>
        </p:nvSpPr>
        <p:spPr>
          <a:xfrm>
            <a:off x="4242062" y="5394915"/>
            <a:ext cx="1803784" cy="369332"/>
          </a:xfrm>
          <a:prstGeom prst="rect">
            <a:avLst/>
          </a:prstGeom>
          <a:noFill/>
        </p:spPr>
        <p:txBody>
          <a:bodyPr wrap="square" rtlCol="0">
            <a:spAutoFit/>
          </a:bodyPr>
          <a:lstStyle/>
          <a:p>
            <a:pPr algn="ctr"/>
            <a:r>
              <a:rPr lang="en-US" dirty="0"/>
              <a:t>Sample 1</a:t>
            </a:r>
          </a:p>
        </p:txBody>
      </p:sp>
      <p:sp>
        <p:nvSpPr>
          <p:cNvPr id="80" name="TextBox 79">
            <a:extLst>
              <a:ext uri="{FF2B5EF4-FFF2-40B4-BE49-F238E27FC236}">
                <a16:creationId xmlns:a16="http://schemas.microsoft.com/office/drawing/2014/main" id="{33732DCE-4E47-CDDE-7BAC-BB2BCDFCD7EE}"/>
              </a:ext>
            </a:extLst>
          </p:cNvPr>
          <p:cNvSpPr txBox="1"/>
          <p:nvPr/>
        </p:nvSpPr>
        <p:spPr>
          <a:xfrm>
            <a:off x="7433547" y="4119336"/>
            <a:ext cx="1803784" cy="369332"/>
          </a:xfrm>
          <a:prstGeom prst="rect">
            <a:avLst/>
          </a:prstGeom>
          <a:noFill/>
        </p:spPr>
        <p:txBody>
          <a:bodyPr wrap="square" rtlCol="0">
            <a:spAutoFit/>
          </a:bodyPr>
          <a:lstStyle/>
          <a:p>
            <a:pPr algn="ctr"/>
            <a:r>
              <a:rPr lang="en-US" dirty="0"/>
              <a:t>Sample 2</a:t>
            </a:r>
          </a:p>
        </p:txBody>
      </p:sp>
    </p:spTree>
    <p:extLst>
      <p:ext uri="{BB962C8B-B14F-4D97-AF65-F5344CB8AC3E}">
        <p14:creationId xmlns:p14="http://schemas.microsoft.com/office/powerpoint/2010/main" val="397765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grpSp>
        <p:nvGrpSpPr>
          <p:cNvPr id="3" name="Group 2">
            <a:extLst>
              <a:ext uri="{FF2B5EF4-FFF2-40B4-BE49-F238E27FC236}">
                <a16:creationId xmlns:a16="http://schemas.microsoft.com/office/drawing/2014/main" id="{701112C9-0ABC-59DB-8520-05547FD34C5B}"/>
              </a:ext>
            </a:extLst>
          </p:cNvPr>
          <p:cNvGrpSpPr/>
          <p:nvPr/>
        </p:nvGrpSpPr>
        <p:grpSpPr>
          <a:xfrm>
            <a:off x="3848435" y="1251299"/>
            <a:ext cx="5493705" cy="5156204"/>
            <a:chOff x="6581907" y="959468"/>
            <a:chExt cx="5493705" cy="5156204"/>
          </a:xfrm>
        </p:grpSpPr>
        <p:cxnSp>
          <p:nvCxnSpPr>
            <p:cNvPr id="5" name="Straight Connector 4">
              <a:extLst>
                <a:ext uri="{FF2B5EF4-FFF2-40B4-BE49-F238E27FC236}">
                  <a16:creationId xmlns:a16="http://schemas.microsoft.com/office/drawing/2014/main" id="{61977750-75BF-B6C1-4207-4E5BD47982D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B0032-71EF-E1B9-9905-61B20E5D05E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FA43BB-8119-3E28-FF53-B121BE67E8C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3" name="TextBox 12">
              <a:extLst>
                <a:ext uri="{FF2B5EF4-FFF2-40B4-BE49-F238E27FC236}">
                  <a16:creationId xmlns:a16="http://schemas.microsoft.com/office/drawing/2014/main" id="{1FCF5BF3-FBBB-F3A7-2B63-7E7D91DBC411}"/>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28" name="Straight Connector 27">
              <a:extLst>
                <a:ext uri="{FF2B5EF4-FFF2-40B4-BE49-F238E27FC236}">
                  <a16:creationId xmlns:a16="http://schemas.microsoft.com/office/drawing/2014/main" id="{2EA60580-30A4-48B6-00B3-CCFB67A53DA6}"/>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28F6F8-6C24-0538-1BC2-7FD7891A02A2}"/>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F47CE1-9674-DCAB-19E1-A5FFB1137BF3}"/>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35" name="TextBox 34">
              <a:extLst>
                <a:ext uri="{FF2B5EF4-FFF2-40B4-BE49-F238E27FC236}">
                  <a16:creationId xmlns:a16="http://schemas.microsoft.com/office/drawing/2014/main" id="{D5294C30-1F38-121C-5F12-892D6242A4F7}"/>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36" name="Oval 35">
              <a:extLst>
                <a:ext uri="{FF2B5EF4-FFF2-40B4-BE49-F238E27FC236}">
                  <a16:creationId xmlns:a16="http://schemas.microsoft.com/office/drawing/2014/main" id="{2C50F0AE-083A-7C51-01BE-122D05D90CDA}"/>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707383-6CEE-C693-DF44-5C8A9760D582}"/>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AC91DE4-4170-6000-AE81-26229F731C63}"/>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20021E-91D1-EFEE-0280-195C465D8EF3}"/>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A12B78-B9F4-CDA7-A0FE-96F0159A858D}"/>
                </a:ext>
              </a:extLst>
            </p:cNvPr>
            <p:cNvSpPr/>
            <p:nvPr/>
          </p:nvSpPr>
          <p:spPr>
            <a:xfrm>
              <a:off x="8423267" y="248437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59A5072-D239-1F01-561D-992FF755BD49}"/>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3F7A4-0C55-FABE-A0CB-0EE63A306204}"/>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F86E514-5770-8FF2-1B1F-74D1D7BADD99}"/>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7BE87F2-5B7B-DAE1-A8BD-8BBA4A88722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B121C0-48DE-45E4-E98C-DB73F04847D0}"/>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1BDBA7B8-51BC-28EC-A215-74C8CF11142D}"/>
                </a:ext>
              </a:extLst>
            </p:cNvPr>
            <p:cNvCxnSpPr/>
            <p:nvPr/>
          </p:nvCxnSpPr>
          <p:spPr>
            <a:xfrm>
              <a:off x="10217907" y="3767767"/>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31874C-5C05-5925-BBE5-5F2C6A92768B}"/>
                </a:ext>
              </a:extLst>
            </p:cNvPr>
            <p:cNvCxnSpPr>
              <a:cxnSpLocks/>
            </p:cNvCxnSpPr>
            <p:nvPr/>
          </p:nvCxnSpPr>
          <p:spPr>
            <a:xfrm flipH="1">
              <a:off x="10217907" y="5599194"/>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CD6AE2C-BA07-BE36-63F9-D7F071943F2C}"/>
                </a:ext>
              </a:extLst>
            </p:cNvPr>
            <p:cNvSpPr txBox="1"/>
            <p:nvPr/>
          </p:nvSpPr>
          <p:spPr>
            <a:xfrm>
              <a:off x="10738169" y="5746340"/>
              <a:ext cx="851338" cy="369332"/>
            </a:xfrm>
            <a:prstGeom prst="rect">
              <a:avLst/>
            </a:prstGeom>
            <a:noFill/>
          </p:spPr>
          <p:txBody>
            <a:bodyPr wrap="square" rtlCol="0">
              <a:spAutoFit/>
            </a:bodyPr>
            <a:lstStyle/>
            <a:p>
              <a:pPr algn="ctr"/>
              <a:r>
                <a:rPr lang="en-US" dirty="0"/>
                <a:t>m/z</a:t>
              </a:r>
            </a:p>
          </p:txBody>
        </p:sp>
        <p:sp>
          <p:nvSpPr>
            <p:cNvPr id="50" name="TextBox 49">
              <a:extLst>
                <a:ext uri="{FF2B5EF4-FFF2-40B4-BE49-F238E27FC236}">
                  <a16:creationId xmlns:a16="http://schemas.microsoft.com/office/drawing/2014/main" id="{FD7245B9-85D8-9119-860E-9BD75B853603}"/>
                </a:ext>
              </a:extLst>
            </p:cNvPr>
            <p:cNvSpPr txBox="1"/>
            <p:nvPr/>
          </p:nvSpPr>
          <p:spPr>
            <a:xfrm rot="16200000">
              <a:off x="9471673" y="4497501"/>
              <a:ext cx="851338" cy="369332"/>
            </a:xfrm>
            <a:prstGeom prst="rect">
              <a:avLst/>
            </a:prstGeom>
            <a:noFill/>
          </p:spPr>
          <p:txBody>
            <a:bodyPr wrap="square" rtlCol="0">
              <a:spAutoFit/>
            </a:bodyPr>
            <a:lstStyle/>
            <a:p>
              <a:pPr algn="ctr"/>
              <a:r>
                <a:rPr lang="en-US" dirty="0"/>
                <a:t>rt</a:t>
              </a:r>
            </a:p>
          </p:txBody>
        </p:sp>
        <p:sp>
          <p:nvSpPr>
            <p:cNvPr id="51" name="Oval 50">
              <a:extLst>
                <a:ext uri="{FF2B5EF4-FFF2-40B4-BE49-F238E27FC236}">
                  <a16:creationId xmlns:a16="http://schemas.microsoft.com/office/drawing/2014/main" id="{564079EE-6E0B-7539-92C5-1C1A0DC3EEA7}"/>
                </a:ext>
              </a:extLst>
            </p:cNvPr>
            <p:cNvSpPr/>
            <p:nvPr/>
          </p:nvSpPr>
          <p:spPr>
            <a:xfrm>
              <a:off x="10472783" y="390641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892D86A-7251-B422-081E-EA08CBE85FC9}"/>
                </a:ext>
              </a:extLst>
            </p:cNvPr>
            <p:cNvSpPr/>
            <p:nvPr/>
          </p:nvSpPr>
          <p:spPr>
            <a:xfrm>
              <a:off x="11099462" y="425649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24E463C-5EA8-7B94-B614-6929149985DD}"/>
                </a:ext>
              </a:extLst>
            </p:cNvPr>
            <p:cNvSpPr/>
            <p:nvPr/>
          </p:nvSpPr>
          <p:spPr>
            <a:xfrm>
              <a:off x="10865607" y="4774383"/>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6947FF1-C12A-A77D-0882-FE57078B53BF}"/>
                </a:ext>
              </a:extLst>
            </p:cNvPr>
            <p:cNvSpPr/>
            <p:nvPr/>
          </p:nvSpPr>
          <p:spPr>
            <a:xfrm>
              <a:off x="11657822" y="519971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B2054D4-953D-43DC-086A-859D8192C770}"/>
                </a:ext>
              </a:extLst>
            </p:cNvPr>
            <p:cNvSpPr/>
            <p:nvPr/>
          </p:nvSpPr>
          <p:spPr>
            <a:xfrm>
              <a:off x="11580312" y="394997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12AEB4B-0BD5-1A2D-3D89-48E75FB846CE}"/>
                </a:ext>
              </a:extLst>
            </p:cNvPr>
            <p:cNvSpPr/>
            <p:nvPr/>
          </p:nvSpPr>
          <p:spPr>
            <a:xfrm>
              <a:off x="8547344" y="377263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C1B6EA8-968E-83A4-C05D-9AE8B3499F74}"/>
                </a:ext>
              </a:extLst>
            </p:cNvPr>
            <p:cNvCxnSpPr>
              <a:cxnSpLocks/>
              <a:stCxn id="51" idx="1"/>
              <a:endCxn id="36" idx="5"/>
            </p:cNvCxnSpPr>
            <p:nvPr/>
          </p:nvCxnSpPr>
          <p:spPr>
            <a:xfrm flipH="1" flipV="1">
              <a:off x="7470491" y="2595569"/>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810CBE1-FF12-ACEA-C7CF-2569017B33AF}"/>
                </a:ext>
              </a:extLst>
            </p:cNvPr>
            <p:cNvCxnSpPr>
              <a:cxnSpLocks/>
              <a:stCxn id="55" idx="1"/>
              <a:endCxn id="40" idx="5"/>
            </p:cNvCxnSpPr>
            <p:nvPr/>
          </p:nvCxnSpPr>
          <p:spPr>
            <a:xfrm flipH="1" flipV="1">
              <a:off x="8578020" y="263912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FBCC519-1BEE-43AB-A2F2-079BB807FBDC}"/>
                </a:ext>
              </a:extLst>
            </p:cNvPr>
            <p:cNvCxnSpPr>
              <a:cxnSpLocks/>
              <a:stCxn id="52" idx="1"/>
              <a:endCxn id="37" idx="5"/>
            </p:cNvCxnSpPr>
            <p:nvPr/>
          </p:nvCxnSpPr>
          <p:spPr>
            <a:xfrm flipH="1" flipV="1">
              <a:off x="8097170" y="294564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693A2B9-BE88-F906-CAA7-51C8ED7E6489}"/>
                </a:ext>
              </a:extLst>
            </p:cNvPr>
            <p:cNvCxnSpPr>
              <a:cxnSpLocks/>
              <a:stCxn id="53" idx="1"/>
              <a:endCxn id="38" idx="5"/>
            </p:cNvCxnSpPr>
            <p:nvPr/>
          </p:nvCxnSpPr>
          <p:spPr>
            <a:xfrm flipH="1" flipV="1">
              <a:off x="7863315" y="3463534"/>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DA3402F-27F6-8CA1-4468-3A45C86B7B3F}"/>
                </a:ext>
              </a:extLst>
            </p:cNvPr>
            <p:cNvCxnSpPr>
              <a:cxnSpLocks/>
              <a:stCxn id="54" idx="1"/>
              <a:endCxn id="56" idx="5"/>
            </p:cNvCxnSpPr>
            <p:nvPr/>
          </p:nvCxnSpPr>
          <p:spPr>
            <a:xfrm flipH="1" flipV="1">
              <a:off x="8702097" y="3927389"/>
              <a:ext cx="2982276" cy="12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75A3C29-45E1-B85F-70E5-EABB9862AE5B}"/>
                </a:ext>
              </a:extLst>
            </p:cNvPr>
            <p:cNvCxnSpPr>
              <a:cxnSpLocks/>
              <a:stCxn id="63" idx="0"/>
            </p:cNvCxnSpPr>
            <p:nvPr/>
          </p:nvCxnSpPr>
          <p:spPr>
            <a:xfrm flipV="1">
              <a:off x="8464654" y="3976528"/>
              <a:ext cx="138295" cy="970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9B81D16-569C-19D2-7804-2BB7767941F8}"/>
                </a:ext>
              </a:extLst>
            </p:cNvPr>
            <p:cNvSpPr txBox="1"/>
            <p:nvPr/>
          </p:nvSpPr>
          <p:spPr>
            <a:xfrm>
              <a:off x="7551571" y="4946654"/>
              <a:ext cx="1826165" cy="646331"/>
            </a:xfrm>
            <a:prstGeom prst="rect">
              <a:avLst/>
            </a:prstGeom>
            <a:noFill/>
          </p:spPr>
          <p:txBody>
            <a:bodyPr wrap="square" rtlCol="0">
              <a:spAutoFit/>
            </a:bodyPr>
            <a:lstStyle/>
            <a:p>
              <a:pPr algn="ctr"/>
              <a:r>
                <a:rPr lang="en-US" dirty="0"/>
                <a:t>Failed correspondence</a:t>
              </a:r>
            </a:p>
          </p:txBody>
        </p:sp>
        <p:sp>
          <p:nvSpPr>
            <p:cNvPr id="64" name="TextBox 63">
              <a:extLst>
                <a:ext uri="{FF2B5EF4-FFF2-40B4-BE49-F238E27FC236}">
                  <a16:creationId xmlns:a16="http://schemas.microsoft.com/office/drawing/2014/main" id="{D43AAA41-7BDA-21E8-C838-90483D1FE2DF}"/>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grpSp>
    </p:spTree>
    <p:extLst>
      <p:ext uri="{BB962C8B-B14F-4D97-AF65-F5344CB8AC3E}">
        <p14:creationId xmlns:p14="http://schemas.microsoft.com/office/powerpoint/2010/main" val="277883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prstClr val="black"/>
                </a:solidFill>
              </a:rPr>
              <a:pPr/>
              <a:t>15</a:t>
            </a:fld>
            <a:endParaRPr lang="en-US" dirty="0">
              <a:solidFill>
                <a:prstClr val="black"/>
              </a:solidFill>
            </a:endParaRPr>
          </a:p>
        </p:txBody>
      </p:sp>
      <p:sp>
        <p:nvSpPr>
          <p:cNvPr id="26" name="Title 1"/>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mSelectivity</a:t>
            </a:r>
          </a:p>
        </p:txBody>
      </p:sp>
      <p:pic>
        <p:nvPicPr>
          <p:cNvPr id="1026" name="Picture 2" descr="i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049" y="1171687"/>
            <a:ext cx="5763893" cy="496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57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1E5734C-C852-B6D3-EF50-E359CF57CBA1}"/>
              </a:ext>
            </a:extLst>
          </p:cNvPr>
          <p:cNvGrpSpPr/>
          <p:nvPr/>
        </p:nvGrpSpPr>
        <p:grpSpPr>
          <a:xfrm>
            <a:off x="3390547" y="3599059"/>
            <a:ext cx="3009174" cy="2605742"/>
            <a:chOff x="5397563" y="2828309"/>
            <a:chExt cx="3009174" cy="2605742"/>
          </a:xfrm>
        </p:grpSpPr>
        <p:grpSp>
          <p:nvGrpSpPr>
            <p:cNvPr id="3" name="Group 2">
              <a:extLst>
                <a:ext uri="{FF2B5EF4-FFF2-40B4-BE49-F238E27FC236}">
                  <a16:creationId xmlns:a16="http://schemas.microsoft.com/office/drawing/2014/main" id="{E3682F85-A737-5B28-DA71-2F6AFB1E3F35}"/>
                </a:ext>
              </a:extLst>
            </p:cNvPr>
            <p:cNvGrpSpPr/>
            <p:nvPr/>
          </p:nvGrpSpPr>
          <p:grpSpPr>
            <a:xfrm>
              <a:off x="5397563" y="2828309"/>
              <a:ext cx="3009174" cy="1201381"/>
              <a:chOff x="160882" y="2255266"/>
              <a:chExt cx="3009174" cy="1201381"/>
            </a:xfrm>
          </p:grpSpPr>
          <p:pic>
            <p:nvPicPr>
              <p:cNvPr id="4" name="Picture 3">
                <a:extLst>
                  <a:ext uri="{FF2B5EF4-FFF2-40B4-BE49-F238E27FC236}">
                    <a16:creationId xmlns:a16="http://schemas.microsoft.com/office/drawing/2014/main" id="{D7264BFD-2AF5-9D94-F5F8-7021B81FDCCD}"/>
                  </a:ext>
                </a:extLst>
              </p:cNvPr>
              <p:cNvPicPr>
                <a:picLocks noChangeAspect="1"/>
              </p:cNvPicPr>
              <p:nvPr/>
            </p:nvPicPr>
            <p:blipFill>
              <a:blip r:embed="rId2"/>
              <a:stretch>
                <a:fillRect/>
              </a:stretch>
            </p:blipFill>
            <p:spPr>
              <a:xfrm>
                <a:off x="160882" y="2255266"/>
                <a:ext cx="3009174" cy="1201381"/>
              </a:xfrm>
              <a:prstGeom prst="rect">
                <a:avLst/>
              </a:prstGeom>
            </p:spPr>
          </p:pic>
          <p:sp>
            <p:nvSpPr>
              <p:cNvPr id="5" name="Rectangle 4">
                <a:extLst>
                  <a:ext uri="{FF2B5EF4-FFF2-40B4-BE49-F238E27FC236}">
                    <a16:creationId xmlns:a16="http://schemas.microsoft.com/office/drawing/2014/main" id="{0B795EEE-8811-7DFF-747C-62D1408B8D9D}"/>
                  </a:ext>
                </a:extLst>
              </p:cNvPr>
              <p:cNvSpPr/>
              <p:nvPr/>
            </p:nvSpPr>
            <p:spPr>
              <a:xfrm>
                <a:off x="1159128" y="2417308"/>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cxnSp>
            <p:nvCxnSpPr>
              <p:cNvPr id="6" name="Straight Connector 5">
                <a:extLst>
                  <a:ext uri="{FF2B5EF4-FFF2-40B4-BE49-F238E27FC236}">
                    <a16:creationId xmlns:a16="http://schemas.microsoft.com/office/drawing/2014/main" id="{D483EB7D-D971-F058-255A-96C6AB6314C4}"/>
                  </a:ext>
                </a:extLst>
              </p:cNvPr>
              <p:cNvCxnSpPr/>
              <p:nvPr/>
            </p:nvCxnSpPr>
            <p:spPr>
              <a:xfrm>
                <a:off x="198807" y="2911068"/>
                <a:ext cx="2926080" cy="0"/>
              </a:xfrm>
              <a:prstGeom prst="line">
                <a:avLst/>
              </a:prstGeom>
              <a:noFill/>
              <a:ln w="9525" cap="rnd" cmpd="sng" algn="ctr">
                <a:solidFill>
                  <a:srgbClr val="FF0000"/>
                </a:solidFill>
                <a:prstDash val="solid"/>
              </a:ln>
              <a:effectLst/>
            </p:spPr>
          </p:cxnSp>
          <p:cxnSp>
            <p:nvCxnSpPr>
              <p:cNvPr id="7" name="Straight Connector 6">
                <a:extLst>
                  <a:ext uri="{FF2B5EF4-FFF2-40B4-BE49-F238E27FC236}">
                    <a16:creationId xmlns:a16="http://schemas.microsoft.com/office/drawing/2014/main" id="{FE9E02E4-1163-98C1-6BED-DF84A3535E4F}"/>
                  </a:ext>
                </a:extLst>
              </p:cNvPr>
              <p:cNvCxnSpPr/>
              <p:nvPr/>
            </p:nvCxnSpPr>
            <p:spPr>
              <a:xfrm>
                <a:off x="198807" y="3334835"/>
                <a:ext cx="2926080" cy="0"/>
              </a:xfrm>
              <a:prstGeom prst="line">
                <a:avLst/>
              </a:prstGeom>
              <a:noFill/>
              <a:ln w="9525" cap="rnd" cmpd="sng" algn="ctr">
                <a:solidFill>
                  <a:srgbClr val="FF0000"/>
                </a:solidFill>
                <a:prstDash val="solid"/>
              </a:ln>
              <a:effectLst/>
            </p:spPr>
          </p:cxnSp>
          <p:sp>
            <p:nvSpPr>
              <p:cNvPr id="8" name="Rectangle 7">
                <a:extLst>
                  <a:ext uri="{FF2B5EF4-FFF2-40B4-BE49-F238E27FC236}">
                    <a16:creationId xmlns:a16="http://schemas.microsoft.com/office/drawing/2014/main" id="{E91DA209-E1DB-378B-D27F-B68B6F1662DD}"/>
                  </a:ext>
                </a:extLst>
              </p:cNvPr>
              <p:cNvSpPr/>
              <p:nvPr/>
            </p:nvSpPr>
            <p:spPr>
              <a:xfrm>
                <a:off x="1726872" y="3032132"/>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grpSp>
        <p:grpSp>
          <p:nvGrpSpPr>
            <p:cNvPr id="9" name="Group 8">
              <a:extLst>
                <a:ext uri="{FF2B5EF4-FFF2-40B4-BE49-F238E27FC236}">
                  <a16:creationId xmlns:a16="http://schemas.microsoft.com/office/drawing/2014/main" id="{1A944425-0622-AB28-4277-D434970DA8C7}"/>
                </a:ext>
              </a:extLst>
            </p:cNvPr>
            <p:cNvGrpSpPr/>
            <p:nvPr/>
          </p:nvGrpSpPr>
          <p:grpSpPr>
            <a:xfrm>
              <a:off x="5397564" y="4246436"/>
              <a:ext cx="3009173" cy="1187615"/>
              <a:chOff x="160883" y="3600774"/>
              <a:chExt cx="3009173" cy="1187615"/>
            </a:xfrm>
          </p:grpSpPr>
          <p:pic>
            <p:nvPicPr>
              <p:cNvPr id="10" name="Picture 9">
                <a:extLst>
                  <a:ext uri="{FF2B5EF4-FFF2-40B4-BE49-F238E27FC236}">
                    <a16:creationId xmlns:a16="http://schemas.microsoft.com/office/drawing/2014/main" id="{EEAC6645-BB92-9919-13E9-1BB02D53F117}"/>
                  </a:ext>
                </a:extLst>
              </p:cNvPr>
              <p:cNvPicPr>
                <a:picLocks noChangeAspect="1"/>
              </p:cNvPicPr>
              <p:nvPr/>
            </p:nvPicPr>
            <p:blipFill>
              <a:blip r:embed="rId3"/>
              <a:stretch>
                <a:fillRect/>
              </a:stretch>
            </p:blipFill>
            <p:spPr>
              <a:xfrm>
                <a:off x="160883" y="3600774"/>
                <a:ext cx="3009173" cy="925285"/>
              </a:xfrm>
              <a:prstGeom prst="rect">
                <a:avLst/>
              </a:prstGeom>
            </p:spPr>
          </p:pic>
          <p:sp>
            <p:nvSpPr>
              <p:cNvPr id="11" name="Rectangle 10">
                <a:extLst>
                  <a:ext uri="{FF2B5EF4-FFF2-40B4-BE49-F238E27FC236}">
                    <a16:creationId xmlns:a16="http://schemas.microsoft.com/office/drawing/2014/main" id="{D5DF7BE1-7C80-AB67-52F9-9F8743B8EB3F}"/>
                  </a:ext>
                </a:extLst>
              </p:cNvPr>
              <p:cNvSpPr/>
              <p:nvPr/>
            </p:nvSpPr>
            <p:spPr>
              <a:xfrm>
                <a:off x="1162318" y="4511390"/>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cxnSp>
            <p:nvCxnSpPr>
              <p:cNvPr id="12" name="Straight Connector 11">
                <a:extLst>
                  <a:ext uri="{FF2B5EF4-FFF2-40B4-BE49-F238E27FC236}">
                    <a16:creationId xmlns:a16="http://schemas.microsoft.com/office/drawing/2014/main" id="{A3DD2919-55F9-D3B8-F6F3-B69C90B6D364}"/>
                  </a:ext>
                </a:extLst>
              </p:cNvPr>
              <p:cNvCxnSpPr/>
              <p:nvPr/>
            </p:nvCxnSpPr>
            <p:spPr>
              <a:xfrm>
                <a:off x="198807" y="4126520"/>
                <a:ext cx="2926080" cy="0"/>
              </a:xfrm>
              <a:prstGeom prst="line">
                <a:avLst/>
              </a:prstGeom>
              <a:noFill/>
              <a:ln w="9525" cap="rnd" cmpd="sng" algn="ctr">
                <a:solidFill>
                  <a:srgbClr val="FF0000"/>
                </a:solidFill>
                <a:prstDash val="solid"/>
              </a:ln>
              <a:effectLst/>
            </p:spPr>
          </p:cxnSp>
          <p:cxnSp>
            <p:nvCxnSpPr>
              <p:cNvPr id="13" name="Straight Connector 12">
                <a:extLst>
                  <a:ext uri="{FF2B5EF4-FFF2-40B4-BE49-F238E27FC236}">
                    <a16:creationId xmlns:a16="http://schemas.microsoft.com/office/drawing/2014/main" id="{E652658A-B286-F90A-1B8B-EB6FD30A89C1}"/>
                  </a:ext>
                </a:extLst>
              </p:cNvPr>
              <p:cNvCxnSpPr/>
              <p:nvPr/>
            </p:nvCxnSpPr>
            <p:spPr>
              <a:xfrm>
                <a:off x="198807" y="4379207"/>
                <a:ext cx="2926080" cy="0"/>
              </a:xfrm>
              <a:prstGeom prst="line">
                <a:avLst/>
              </a:prstGeom>
              <a:noFill/>
              <a:ln w="9525" cap="rnd" cmpd="sng" algn="ctr">
                <a:solidFill>
                  <a:srgbClr val="FF0000"/>
                </a:solidFill>
                <a:prstDash val="solid"/>
              </a:ln>
              <a:effectLst/>
            </p:spPr>
          </p:cxnSp>
          <p:sp>
            <p:nvSpPr>
              <p:cNvPr id="14" name="Rectangle 13">
                <a:extLst>
                  <a:ext uri="{FF2B5EF4-FFF2-40B4-BE49-F238E27FC236}">
                    <a16:creationId xmlns:a16="http://schemas.microsoft.com/office/drawing/2014/main" id="{7B6686BB-8C16-1FED-FA4B-027B8B439C9A}"/>
                  </a:ext>
                </a:extLst>
              </p:cNvPr>
              <p:cNvSpPr/>
              <p:nvPr/>
            </p:nvSpPr>
            <p:spPr>
              <a:xfrm>
                <a:off x="690876" y="3640269"/>
                <a:ext cx="1308371"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0.67</a:t>
                </a:r>
              </a:p>
            </p:txBody>
          </p:sp>
          <p:sp>
            <p:nvSpPr>
              <p:cNvPr id="15" name="Rectangle 14">
                <a:extLst>
                  <a:ext uri="{FF2B5EF4-FFF2-40B4-BE49-F238E27FC236}">
                    <a16:creationId xmlns:a16="http://schemas.microsoft.com/office/drawing/2014/main" id="{A3547F10-2CF4-D2F6-AAEC-8CBEF8939C8B}"/>
                  </a:ext>
                </a:extLst>
              </p:cNvPr>
              <p:cNvSpPr/>
              <p:nvPr/>
            </p:nvSpPr>
            <p:spPr>
              <a:xfrm>
                <a:off x="2504471" y="4102208"/>
                <a:ext cx="458780"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0.53</a:t>
                </a:r>
              </a:p>
            </p:txBody>
          </p:sp>
        </p:grpSp>
      </p:grpSp>
      <p:grpSp>
        <p:nvGrpSpPr>
          <p:cNvPr id="26" name="Group 25">
            <a:extLst>
              <a:ext uri="{FF2B5EF4-FFF2-40B4-BE49-F238E27FC236}">
                <a16:creationId xmlns:a16="http://schemas.microsoft.com/office/drawing/2014/main" id="{08798CE4-2C1C-4ADB-B652-6AD5D04650F3}"/>
              </a:ext>
            </a:extLst>
          </p:cNvPr>
          <p:cNvGrpSpPr/>
          <p:nvPr/>
        </p:nvGrpSpPr>
        <p:grpSpPr>
          <a:xfrm>
            <a:off x="8524930" y="3787199"/>
            <a:ext cx="2484255" cy="1918684"/>
            <a:chOff x="2620854" y="3157445"/>
            <a:chExt cx="2484255" cy="1918684"/>
          </a:xfrm>
        </p:grpSpPr>
        <p:grpSp>
          <p:nvGrpSpPr>
            <p:cNvPr id="17" name="Group 16">
              <a:extLst>
                <a:ext uri="{FF2B5EF4-FFF2-40B4-BE49-F238E27FC236}">
                  <a16:creationId xmlns:a16="http://schemas.microsoft.com/office/drawing/2014/main" id="{FA39BF6F-D397-803A-CCBF-852BA167F94A}"/>
                </a:ext>
              </a:extLst>
            </p:cNvPr>
            <p:cNvGrpSpPr/>
            <p:nvPr/>
          </p:nvGrpSpPr>
          <p:grpSpPr>
            <a:xfrm>
              <a:off x="2620854" y="3442448"/>
              <a:ext cx="2484255" cy="1633681"/>
              <a:chOff x="552301" y="585380"/>
              <a:chExt cx="2484255" cy="1633681"/>
            </a:xfrm>
          </p:grpSpPr>
          <p:pic>
            <p:nvPicPr>
              <p:cNvPr id="18" name="Picture 17" descr="Chart&#10;&#10;Description automatically generated">
                <a:extLst>
                  <a:ext uri="{FF2B5EF4-FFF2-40B4-BE49-F238E27FC236}">
                    <a16:creationId xmlns:a16="http://schemas.microsoft.com/office/drawing/2014/main" id="{201EA88E-B755-21CE-6467-3AB4EDE1D8A0}"/>
                  </a:ext>
                </a:extLst>
              </p:cNvPr>
              <p:cNvPicPr>
                <a:picLocks noChangeAspect="1"/>
              </p:cNvPicPr>
              <p:nvPr/>
            </p:nvPicPr>
            <p:blipFill>
              <a:blip r:embed="rId4"/>
              <a:stretch>
                <a:fillRect/>
              </a:stretch>
            </p:blipFill>
            <p:spPr>
              <a:xfrm>
                <a:off x="552301" y="585380"/>
                <a:ext cx="2484255" cy="1373593"/>
              </a:xfrm>
              <a:prstGeom prst="rect">
                <a:avLst/>
              </a:prstGeom>
            </p:spPr>
          </p:pic>
          <p:sp>
            <p:nvSpPr>
              <p:cNvPr id="19" name="Rectangle 18">
                <a:extLst>
                  <a:ext uri="{FF2B5EF4-FFF2-40B4-BE49-F238E27FC236}">
                    <a16:creationId xmlns:a16="http://schemas.microsoft.com/office/drawing/2014/main" id="{67A5B235-DCF4-8CEA-41A4-5CCC6DF13CB5}"/>
                  </a:ext>
                </a:extLst>
              </p:cNvPr>
              <p:cNvSpPr/>
              <p:nvPr/>
            </p:nvSpPr>
            <p:spPr>
              <a:xfrm>
                <a:off x="1321381" y="1942062"/>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sp>
            <p:nvSpPr>
              <p:cNvPr id="20" name="Left Brace 19">
                <a:extLst>
                  <a:ext uri="{FF2B5EF4-FFF2-40B4-BE49-F238E27FC236}">
                    <a16:creationId xmlns:a16="http://schemas.microsoft.com/office/drawing/2014/main" id="{373AE31D-221E-1510-D1DA-F9444B23585F}"/>
                  </a:ext>
                </a:extLst>
              </p:cNvPr>
              <p:cNvSpPr/>
              <p:nvPr/>
            </p:nvSpPr>
            <p:spPr>
              <a:xfrm rot="5400000">
                <a:off x="995522" y="1189952"/>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9F01CF9-A561-12CB-448D-B7BBE9A0DAA3}"/>
                  </a:ext>
                </a:extLst>
              </p:cNvPr>
              <p:cNvSpPr/>
              <p:nvPr/>
            </p:nvSpPr>
            <p:spPr>
              <a:xfrm rot="5400000">
                <a:off x="2290677" y="1186904"/>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4ECBE463-F3D1-1BCE-C440-A2F4EB6BB0A1}"/>
                  </a:ext>
                </a:extLst>
              </p:cNvPr>
              <p:cNvSpPr/>
              <p:nvPr/>
            </p:nvSpPr>
            <p:spPr>
              <a:xfrm>
                <a:off x="865477" y="1259716"/>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sp>
            <p:nvSpPr>
              <p:cNvPr id="23" name="Rectangle 22">
                <a:extLst>
                  <a:ext uri="{FF2B5EF4-FFF2-40B4-BE49-F238E27FC236}">
                    <a16:creationId xmlns:a16="http://schemas.microsoft.com/office/drawing/2014/main" id="{93EC8797-0061-4243-AB2E-305857A1B982}"/>
                  </a:ext>
                </a:extLst>
              </p:cNvPr>
              <p:cNvSpPr/>
              <p:nvPr/>
            </p:nvSpPr>
            <p:spPr>
              <a:xfrm>
                <a:off x="2164248" y="1259717"/>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29AD2B6-A96D-6D17-4DF7-696173DE15B2}"/>
                    </a:ext>
                  </a:extLst>
                </p:cNvPr>
                <p:cNvSpPr txBox="1"/>
                <p:nvPr/>
              </p:nvSpPr>
              <p:spPr>
                <a:xfrm>
                  <a:off x="2704251" y="3157445"/>
                  <a:ext cx="986680"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𝑆𝑁𝑅</m:t>
                        </m:r>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h𝑒𝑖𝑔h𝑡</m:t>
                            </m:r>
                          </m:num>
                          <m:den>
                            <m:r>
                              <a:rPr lang="en-US" sz="1200" b="0" i="1" smtClean="0">
                                <a:latin typeface="Cambria Math" panose="02040503050406030204" pitchFamily="18" charset="0"/>
                              </a:rPr>
                              <m:t>𝑛𝑜𝑖𝑠𝑒</m:t>
                            </m:r>
                          </m:den>
                        </m:f>
                      </m:oMath>
                    </m:oMathPara>
                  </a14:m>
                  <a:endParaRPr lang="en-US" sz="1200" dirty="0"/>
                </a:p>
              </p:txBody>
            </p:sp>
          </mc:Choice>
          <mc:Fallback xmlns="">
            <p:sp>
              <p:nvSpPr>
                <p:cNvPr id="24" name="TextBox 23">
                  <a:extLst>
                    <a:ext uri="{FF2B5EF4-FFF2-40B4-BE49-F238E27FC236}">
                      <a16:creationId xmlns:a16="http://schemas.microsoft.com/office/drawing/2014/main" id="{629AD2B6-A96D-6D17-4DF7-696173DE15B2}"/>
                    </a:ext>
                  </a:extLst>
                </p:cNvPr>
                <p:cNvSpPr txBox="1">
                  <a:spLocks noRot="1" noChangeAspect="1" noMove="1" noResize="1" noEditPoints="1" noAdjustHandles="1" noChangeArrowheads="1" noChangeShapeType="1" noTextEdit="1"/>
                </p:cNvSpPr>
                <p:nvPr/>
              </p:nvSpPr>
              <p:spPr>
                <a:xfrm>
                  <a:off x="2704251" y="3157445"/>
                  <a:ext cx="986680" cy="350673"/>
                </a:xfrm>
                <a:prstGeom prst="rect">
                  <a:avLst/>
                </a:prstGeom>
                <a:blipFill>
                  <a:blip r:embed="rId5"/>
                  <a:stretch>
                    <a:fillRect l="-2532" t="-3571" r="-5063" b="-14286"/>
                  </a:stretch>
                </a:blipFill>
              </p:spPr>
              <p:txBody>
                <a:bodyPr/>
                <a:lstStyle/>
                <a:p>
                  <a:r>
                    <a:rPr lang="en-US">
                      <a:noFill/>
                    </a:rPr>
                    <a:t> </a:t>
                  </a:r>
                </a:p>
              </p:txBody>
            </p:sp>
          </mc:Fallback>
        </mc:AlternateContent>
      </p:grpSp>
      <p:pic>
        <p:nvPicPr>
          <p:cNvPr id="25" name="Picture 24" descr="Graphical user interface, application&#10;&#10;Description automatically generated">
            <a:extLst>
              <a:ext uri="{FF2B5EF4-FFF2-40B4-BE49-F238E27FC236}">
                <a16:creationId xmlns:a16="http://schemas.microsoft.com/office/drawing/2014/main" id="{BA72DF08-8C2D-1A14-12FA-17445E027061}"/>
              </a:ext>
            </a:extLst>
          </p:cNvPr>
          <p:cNvPicPr>
            <a:picLocks noChangeAspect="1"/>
          </p:cNvPicPr>
          <p:nvPr/>
        </p:nvPicPr>
        <p:blipFill>
          <a:blip r:embed="rId6"/>
          <a:stretch>
            <a:fillRect/>
          </a:stretch>
        </p:blipFill>
        <p:spPr>
          <a:xfrm>
            <a:off x="686028" y="1363422"/>
            <a:ext cx="10819944" cy="1515097"/>
          </a:xfrm>
          <a:prstGeom prst="rect">
            <a:avLst/>
          </a:prstGeom>
        </p:spPr>
      </p:pic>
      <p:sp>
        <p:nvSpPr>
          <p:cNvPr id="28" name="Google Shape;697;p15">
            <a:extLst>
              <a:ext uri="{FF2B5EF4-FFF2-40B4-BE49-F238E27FC236}">
                <a16:creationId xmlns:a16="http://schemas.microsoft.com/office/drawing/2014/main" id="{9657C831-16C0-AC01-EE6C-9A99574A229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Other QC metrics</a:t>
            </a:r>
            <a:endParaRPr lang="en-US" sz="3200" b="0" dirty="0">
              <a:solidFill>
                <a:srgbClr val="0070C0"/>
              </a:solidFill>
              <a:effectLst/>
              <a:latin typeface="Arial" panose="020B0604020202020204" pitchFamily="34" charset="0"/>
              <a:ea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89DA4905-9954-9D00-89D3-5F44BA86D087}"/>
              </a:ext>
            </a:extLst>
          </p:cNvPr>
          <p:cNvCxnSpPr>
            <a:cxnSpLocks/>
          </p:cNvCxnSpPr>
          <p:nvPr/>
        </p:nvCxnSpPr>
        <p:spPr>
          <a:xfrm>
            <a:off x="8799539" y="2900416"/>
            <a:ext cx="463389" cy="716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4167EEF-F977-A3F1-11E5-8A2D7A209BA3}"/>
              </a:ext>
            </a:extLst>
          </p:cNvPr>
          <p:cNvCxnSpPr>
            <a:cxnSpLocks/>
          </p:cNvCxnSpPr>
          <p:nvPr/>
        </p:nvCxnSpPr>
        <p:spPr>
          <a:xfrm flipH="1">
            <a:off x="6096000" y="2909022"/>
            <a:ext cx="919410" cy="78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6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2"/>
          <a:srcRect l="36491" t="9982" r="4789"/>
          <a:stretch/>
        </p:blipFill>
        <p:spPr>
          <a:xfrm>
            <a:off x="3777295" y="1535059"/>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700822" y="3465045"/>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4553224" y="1205796"/>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3418174" y="5698290"/>
            <a:ext cx="6238568"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a:p>
            <a:pPr algn="ctr"/>
            <a:r>
              <a:rPr lang="en-US" sz="2133" dirty="0">
                <a:latin typeface="Lato" panose="020F0502020204030203" pitchFamily="34" charset="0"/>
                <a:ea typeface="Lato" panose="020F0502020204030203" pitchFamily="34" charset="0"/>
                <a:cs typeface="Lato" panose="020F0502020204030203" pitchFamily="34" charset="0"/>
              </a:rPr>
              <a:t>Similar numbers of high-quality features.</a:t>
            </a:r>
          </a:p>
        </p:txBody>
      </p:sp>
      <p:sp>
        <p:nvSpPr>
          <p:cNvPr id="2" name="Google Shape;697;p15">
            <a:extLst>
              <a:ext uri="{FF2B5EF4-FFF2-40B4-BE49-F238E27FC236}">
                <a16:creationId xmlns:a16="http://schemas.microsoft.com/office/drawing/2014/main" id="{30408DE1-61CE-3816-603E-52ADD892B1E1}"/>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Elution Peak Detection: More is not Better</a:t>
            </a:r>
            <a:endParaRPr lang="en-US" sz="3200" dirty="0">
              <a:solidFill>
                <a:srgbClr val="0070C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436694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670434" y="2988527"/>
            <a:ext cx="8265303" cy="3311049"/>
          </a:xfrm>
        </p:spPr>
        <p:txBody>
          <a:bodyPr>
            <a:noAutofit/>
          </a:bodyPr>
          <a:lstStyle/>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Detailed account of technical issues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Trackable data structure at every level in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dirty="0">
                <a:latin typeface="Lato" panose="020F0502020204030203" pitchFamily="34" charset="0"/>
                <a:ea typeface="Lato" panose="020F0502020204030203" pitchFamily="34" charset="0"/>
                <a:cs typeface="Lato" panose="020F0502020204030203" pitchFamily="34" charset="0"/>
              </a:rPr>
              <a:t>New algorithms, new build</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useful set of quality control metrics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Performant, easy to deploy, easy to scale</a:t>
            </a:r>
          </a:p>
        </p:txBody>
      </p:sp>
      <p:pic>
        <p:nvPicPr>
          <p:cNvPr id="3" name="Picture 2" descr="A screenshot of a phone&#10;&#10;Description automatically generated">
            <a:extLst>
              <a:ext uri="{FF2B5EF4-FFF2-40B4-BE49-F238E27FC236}">
                <a16:creationId xmlns:a16="http://schemas.microsoft.com/office/drawing/2014/main" id="{4617B379-6CAD-186E-85A7-C5697740CA54}"/>
              </a:ext>
            </a:extLst>
          </p:cNvPr>
          <p:cNvPicPr>
            <a:picLocks noChangeAspect="1"/>
          </p:cNvPicPr>
          <p:nvPr/>
        </p:nvPicPr>
        <p:blipFill>
          <a:blip r:embed="rId3"/>
          <a:stretch>
            <a:fillRect/>
          </a:stretch>
        </p:blipFill>
        <p:spPr>
          <a:xfrm>
            <a:off x="2093653" y="669934"/>
            <a:ext cx="7048500" cy="2044700"/>
          </a:xfrm>
          <a:prstGeom prst="rect">
            <a:avLst/>
          </a:prstGeom>
        </p:spPr>
      </p:pic>
    </p:spTree>
    <p:extLst>
      <p:ext uri="{BB962C8B-B14F-4D97-AF65-F5344CB8AC3E}">
        <p14:creationId xmlns:p14="http://schemas.microsoft.com/office/powerpoint/2010/main" val="154403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l="-1" t="7957" r="51951"/>
          <a:stretch/>
        </p:blipFill>
        <p:spPr>
          <a:xfrm>
            <a:off x="1962319" y="1215956"/>
            <a:ext cx="4411613" cy="4831409"/>
          </a:xfrm>
          <a:prstGeom prst="rect">
            <a:avLst/>
          </a:prstGeom>
        </p:spPr>
      </p:pic>
      <p:sp>
        <p:nvSpPr>
          <p:cNvPr id="6" name="Google Shape;697;p15">
            <a:extLst>
              <a:ext uri="{FF2B5EF4-FFF2-40B4-BE49-F238E27FC236}">
                <a16:creationId xmlns:a16="http://schemas.microsoft.com/office/drawing/2014/main" id="{ED2A784F-4D2E-D639-A59A-9FAC980470E5}"/>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b="0" dirty="0">
                <a:solidFill>
                  <a:srgbClr val="0070C0"/>
                </a:solidFill>
                <a:effectLst/>
                <a:latin typeface="Arial" panose="020B0604020202020204" pitchFamily="34" charset="0"/>
                <a:ea typeface="Times New Roman" panose="02020603050405020304" pitchFamily="18" charset="0"/>
              </a:rPr>
              <a:t>Conventional vs Asari</a:t>
            </a:r>
          </a:p>
        </p:txBody>
      </p:sp>
      <p:sp>
        <p:nvSpPr>
          <p:cNvPr id="7" name="Content Placeholder 2">
            <a:extLst>
              <a:ext uri="{FF2B5EF4-FFF2-40B4-BE49-F238E27FC236}">
                <a16:creationId xmlns:a16="http://schemas.microsoft.com/office/drawing/2014/main" id="{126BB338-3F8A-E7EB-A51C-026ABE5D9693}"/>
              </a:ext>
            </a:extLst>
          </p:cNvPr>
          <p:cNvSpPr txBox="1">
            <a:spLocks/>
          </p:cNvSpPr>
          <p:nvPr/>
        </p:nvSpPr>
        <p:spPr>
          <a:xfrm>
            <a:off x="6991108" y="1842237"/>
            <a:ext cx="3760465" cy="22552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Conventional = peaks first</a:t>
            </a:r>
          </a:p>
          <a:p>
            <a:pPr marL="342900" indent="-342900" algn="l">
              <a:buFont typeface="Arial" panose="020B0604020202020204" pitchFamily="34" charset="0"/>
              <a:buChar char="•"/>
            </a:pPr>
            <a:r>
              <a:rPr lang="en-US" dirty="0"/>
              <a:t>Asari = mass first</a:t>
            </a:r>
          </a:p>
          <a:p>
            <a:pPr marL="342900" indent="-342900" algn="l">
              <a:buFont typeface="Arial" panose="020B0604020202020204" pitchFamily="34" charset="0"/>
              <a:buChar char="•"/>
            </a:pPr>
            <a:r>
              <a:rPr lang="en-US" dirty="0"/>
              <a:t>Decouple steps, not to propagate errors towards correspondence. </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07342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653702" y="229111"/>
            <a:ext cx="8802167"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Learning Objectives</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2446182"/>
          </a:xfrm>
          <a:prstGeom prst="rect">
            <a:avLst/>
          </a:prstGeom>
          <a:noFill/>
        </p:spPr>
        <p:txBody>
          <a:bodyPr wrap="square" rtlCol="0">
            <a:spAutoFit/>
          </a:bodyPr>
          <a:lstStyle/>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CLI or web</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asari output</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annotation from different approaches</a:t>
            </a:r>
            <a:endParaRPr lang="en-US" sz="2000" dirty="0">
              <a:effectLst/>
              <a:latin typeface="Arial" panose="020B0604020202020204" pitchFamily="34" charset="0"/>
              <a:ea typeface="Times New Roman" panose="02020603050405020304" pitchFamily="18" charset="0"/>
            </a:endParaRP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pipeline (PCPFM) , including QC and data wrangling</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Ask questions on GitHub issues</a:t>
            </a:r>
            <a:endParaRPr lang="en-US" sz="2000" b="1"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3633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Mass tracks are EICs of full length</a:t>
            </a: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4026" y="2123042"/>
            <a:ext cx="5833868" cy="3873500"/>
          </a:xfrm>
        </p:spPr>
      </p:pic>
      <p:pic>
        <p:nvPicPr>
          <p:cNvPr id="2" name="Picture 1">
            <a:extLst>
              <a:ext uri="{FF2B5EF4-FFF2-40B4-BE49-F238E27FC236}">
                <a16:creationId xmlns:a16="http://schemas.microsoft.com/office/drawing/2014/main" id="{90F7CEF6-815C-4AC5-7989-B53B45BE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grpSp>
        <p:nvGrpSpPr>
          <p:cNvPr id="6" name="Group 5">
            <a:extLst>
              <a:ext uri="{FF2B5EF4-FFF2-40B4-BE49-F238E27FC236}">
                <a16:creationId xmlns:a16="http://schemas.microsoft.com/office/drawing/2014/main" id="{775D1F6C-B91B-C298-5D2C-7DC0E3D6AF91}"/>
              </a:ext>
            </a:extLst>
          </p:cNvPr>
          <p:cNvGrpSpPr/>
          <p:nvPr/>
        </p:nvGrpSpPr>
        <p:grpSpPr>
          <a:xfrm>
            <a:off x="4422416" y="2438047"/>
            <a:ext cx="5577840" cy="3329283"/>
            <a:chOff x="1253297" y="2025496"/>
            <a:chExt cx="5577840" cy="3329283"/>
          </a:xfrm>
        </p:grpSpPr>
        <p:sp>
          <p:nvSpPr>
            <p:cNvPr id="7" name="Rectangle 6">
              <a:extLst>
                <a:ext uri="{FF2B5EF4-FFF2-40B4-BE49-F238E27FC236}">
                  <a16:creationId xmlns:a16="http://schemas.microsoft.com/office/drawing/2014/main" id="{A0335B95-B223-3A4E-FF11-B77C15195EAE}"/>
                </a:ext>
              </a:extLst>
            </p:cNvPr>
            <p:cNvSpPr/>
            <p:nvPr/>
          </p:nvSpPr>
          <p:spPr>
            <a:xfrm flipV="1">
              <a:off x="1253297" y="2244802"/>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BFE31A-F0EA-0D26-4346-6EDCDE7ECF1C}"/>
                </a:ext>
              </a:extLst>
            </p:cNvPr>
            <p:cNvSpPr/>
            <p:nvPr/>
          </p:nvSpPr>
          <p:spPr>
            <a:xfrm flipV="1">
              <a:off x="1253297" y="419626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D53CC6-8847-F710-B364-4667661E6536}"/>
                </a:ext>
              </a:extLst>
            </p:cNvPr>
            <p:cNvSpPr/>
            <p:nvPr/>
          </p:nvSpPr>
          <p:spPr>
            <a:xfrm flipV="1">
              <a:off x="1253297" y="263381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2A5B81-75D5-DFA1-3F5D-6D88F30528A6}"/>
                </a:ext>
              </a:extLst>
            </p:cNvPr>
            <p:cNvSpPr/>
            <p:nvPr/>
          </p:nvSpPr>
          <p:spPr>
            <a:xfrm flipV="1">
              <a:off x="1253297" y="202549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34E00-4703-91F9-D2C8-3D8F2FDCCFDD}"/>
                </a:ext>
              </a:extLst>
            </p:cNvPr>
            <p:cNvSpPr/>
            <p:nvPr/>
          </p:nvSpPr>
          <p:spPr>
            <a:xfrm flipV="1">
              <a:off x="1253297" y="426244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F2702D-330F-E523-5F67-0589A2BF7D98}"/>
                </a:ext>
              </a:extLst>
            </p:cNvPr>
            <p:cNvSpPr/>
            <p:nvPr/>
          </p:nvSpPr>
          <p:spPr>
            <a:xfrm flipV="1">
              <a:off x="1253297" y="468303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40A32-8CAA-1A36-CDC8-14BEE1899194}"/>
                </a:ext>
              </a:extLst>
            </p:cNvPr>
            <p:cNvSpPr/>
            <p:nvPr/>
          </p:nvSpPr>
          <p:spPr>
            <a:xfrm flipV="1">
              <a:off x="1253297" y="5296519"/>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FB352683-198C-E8EF-5525-06CC5C55B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529" y="1980671"/>
            <a:ext cx="1285437" cy="3922916"/>
          </a:xfrm>
          <a:prstGeom prst="rect">
            <a:avLst/>
          </a:prstGeom>
        </p:spPr>
      </p:pic>
      <p:sp>
        <p:nvSpPr>
          <p:cNvPr id="16" name="Bent Arrow 15">
            <a:extLst>
              <a:ext uri="{FF2B5EF4-FFF2-40B4-BE49-F238E27FC236}">
                <a16:creationId xmlns:a16="http://schemas.microsoft.com/office/drawing/2014/main" id="{87B3FCF3-C6A3-6F6E-8581-BEFE231E3866}"/>
              </a:ext>
            </a:extLst>
          </p:cNvPr>
          <p:cNvSpPr/>
          <p:nvPr/>
        </p:nvSpPr>
        <p:spPr>
          <a:xfrm rot="10800000">
            <a:off x="3161489" y="2752943"/>
            <a:ext cx="2321684" cy="1189185"/>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2EC7521E-6B8A-A680-2729-915C49D0325C}"/>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Tree>
    <p:extLst>
      <p:ext uri="{BB962C8B-B14F-4D97-AF65-F5344CB8AC3E}">
        <p14:creationId xmlns:p14="http://schemas.microsoft.com/office/powerpoint/2010/main" val="26256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Asari aligns mass first and uses Composite mass tracks</a:t>
            </a:r>
          </a:p>
        </p:txBody>
      </p:sp>
      <p:pic>
        <p:nvPicPr>
          <p:cNvPr id="18" name="Picture 17">
            <a:extLst>
              <a:ext uri="{FF2B5EF4-FFF2-40B4-BE49-F238E27FC236}">
                <a16:creationId xmlns:a16="http://schemas.microsoft.com/office/drawing/2014/main" id="{F42FA934-6738-4043-C987-BF7D5A775617}"/>
              </a:ext>
            </a:extLst>
          </p:cNvPr>
          <p:cNvPicPr>
            <a:picLocks noChangeAspect="1"/>
          </p:cNvPicPr>
          <p:nvPr/>
        </p:nvPicPr>
        <p:blipFill>
          <a:blip r:embed="rId2"/>
          <a:stretch>
            <a:fillRect/>
          </a:stretch>
        </p:blipFill>
        <p:spPr>
          <a:xfrm>
            <a:off x="1908771" y="1412649"/>
            <a:ext cx="7689881" cy="4307215"/>
          </a:xfrm>
          <a:prstGeom prst="rect">
            <a:avLst/>
          </a:prstGeom>
        </p:spPr>
      </p:pic>
    </p:spTree>
    <p:extLst>
      <p:ext uri="{BB962C8B-B14F-4D97-AF65-F5344CB8AC3E}">
        <p14:creationId xmlns:p14="http://schemas.microsoft.com/office/powerpoint/2010/main" val="70509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852568" y="31642"/>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Consistent Feature Detection with </a:t>
            </a:r>
            <a:r>
              <a:rPr lang="en-US" sz="2667" b="1" dirty="0" err="1">
                <a:latin typeface="Lato" panose="020F0502020204030203" pitchFamily="34" charset="0"/>
                <a:ea typeface="Lato" panose="020F0502020204030203" pitchFamily="34" charset="0"/>
                <a:cs typeface="Lato" panose="020F0502020204030203" pitchFamily="34" charset="0"/>
              </a:rPr>
              <a:t>Asari</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8E788146-29E0-C608-3AF0-D5B62B7CE1B8}"/>
              </a:ext>
            </a:extLst>
          </p:cNvPr>
          <p:cNvSpPr txBox="1"/>
          <p:nvPr/>
        </p:nvSpPr>
        <p:spPr>
          <a:xfrm>
            <a:off x="6887817" y="6498771"/>
            <a:ext cx="5304183" cy="369332"/>
          </a:xfrm>
          <a:prstGeom prst="rect">
            <a:avLst/>
          </a:prstGeom>
          <a:noFill/>
        </p:spPr>
        <p:txBody>
          <a:bodyPr wrap="square" rtlCol="0">
            <a:spAutoFit/>
          </a:bodyPr>
          <a:lstStyle/>
          <a:p>
            <a:pPr algn="r"/>
            <a:r>
              <a:rPr lang="en-US" b="0" i="0" u="none" strike="noStrike" dirty="0">
                <a:solidFill>
                  <a:srgbClr val="1F2328"/>
                </a:solidFill>
                <a:effectLst/>
                <a:latin typeface="-apple-system"/>
              </a:rPr>
              <a:t>Li et al. </a:t>
            </a:r>
            <a:r>
              <a:rPr lang="en-US" b="0" i="1" u="none" strike="noStrike" dirty="0">
                <a:solidFill>
                  <a:srgbClr val="1F2328"/>
                </a:solidFill>
                <a:effectLst/>
                <a:latin typeface="-apple-system"/>
              </a:rPr>
              <a:t>Nature Communications </a:t>
            </a:r>
            <a:r>
              <a:rPr lang="en-US" b="0" i="0" u="none" strike="noStrike" dirty="0">
                <a:solidFill>
                  <a:srgbClr val="1F2328"/>
                </a:solidFill>
                <a:effectLst/>
                <a:latin typeface="-apple-system"/>
              </a:rPr>
              <a:t>14.1 (2023): 4113 </a:t>
            </a:r>
            <a:endParaRPr lang="en-US" dirty="0"/>
          </a:p>
        </p:txBody>
      </p:sp>
      <p:pic>
        <p:nvPicPr>
          <p:cNvPr id="9" name="Picture 8">
            <a:extLst>
              <a:ext uri="{FF2B5EF4-FFF2-40B4-BE49-F238E27FC236}">
                <a16:creationId xmlns:a16="http://schemas.microsoft.com/office/drawing/2014/main" id="{1677E096-25D3-6D65-D8E4-04A5801653B4}"/>
              </a:ext>
            </a:extLst>
          </p:cNvPr>
          <p:cNvPicPr>
            <a:picLocks noChangeAspect="1"/>
          </p:cNvPicPr>
          <p:nvPr/>
        </p:nvPicPr>
        <p:blipFill rotWithShape="1">
          <a:blip r:embed="rId3"/>
          <a:srcRect b="12434"/>
          <a:stretch/>
        </p:blipFill>
        <p:spPr>
          <a:xfrm>
            <a:off x="1107702" y="1916757"/>
            <a:ext cx="4467446" cy="2284662"/>
          </a:xfrm>
          <a:prstGeom prst="rect">
            <a:avLst/>
          </a:prstGeom>
        </p:spPr>
      </p:pic>
      <p:pic>
        <p:nvPicPr>
          <p:cNvPr id="10" name="Picture 9">
            <a:extLst>
              <a:ext uri="{FF2B5EF4-FFF2-40B4-BE49-F238E27FC236}">
                <a16:creationId xmlns:a16="http://schemas.microsoft.com/office/drawing/2014/main" id="{EE3CDF9E-412A-A395-6B98-307068A34116}"/>
              </a:ext>
            </a:extLst>
          </p:cNvPr>
          <p:cNvPicPr>
            <a:picLocks noChangeAspect="1"/>
          </p:cNvPicPr>
          <p:nvPr/>
        </p:nvPicPr>
        <p:blipFill rotWithShape="1">
          <a:blip r:embed="rId4"/>
          <a:srcRect b="10666"/>
          <a:stretch/>
        </p:blipFill>
        <p:spPr>
          <a:xfrm>
            <a:off x="6712576" y="1767914"/>
            <a:ext cx="4966463" cy="2433505"/>
          </a:xfrm>
          <a:prstGeom prst="rect">
            <a:avLst/>
          </a:prstGeom>
        </p:spPr>
      </p:pic>
      <p:sp>
        <p:nvSpPr>
          <p:cNvPr id="2" name="Rectangle 1">
            <a:extLst>
              <a:ext uri="{FF2B5EF4-FFF2-40B4-BE49-F238E27FC236}">
                <a16:creationId xmlns:a16="http://schemas.microsoft.com/office/drawing/2014/main" id="{603C65E1-A5A2-B75A-43D7-A943C9329847}"/>
              </a:ext>
            </a:extLst>
          </p:cNvPr>
          <p:cNvSpPr/>
          <p:nvPr/>
        </p:nvSpPr>
        <p:spPr>
          <a:xfrm>
            <a:off x="473657" y="596828"/>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09D147-CCC7-5D29-811B-CC1DAA96187E}"/>
              </a:ext>
            </a:extLst>
          </p:cNvPr>
          <p:cNvSpPr/>
          <p:nvPr/>
        </p:nvSpPr>
        <p:spPr>
          <a:xfrm>
            <a:off x="814610" y="162060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3750390-4C80-2D57-0B31-6CE3326754CF}"/>
              </a:ext>
            </a:extLst>
          </p:cNvPr>
          <p:cNvPicPr>
            <a:picLocks noChangeAspect="1"/>
          </p:cNvPicPr>
          <p:nvPr/>
        </p:nvPicPr>
        <p:blipFill rotWithShape="1">
          <a:blip r:embed="rId4"/>
          <a:srcRect l="35274" t="90051" r="30041" b="322"/>
          <a:stretch/>
        </p:blipFill>
        <p:spPr>
          <a:xfrm>
            <a:off x="2784735" y="4236961"/>
            <a:ext cx="2234711" cy="340218"/>
          </a:xfrm>
          <a:prstGeom prst="rect">
            <a:avLst/>
          </a:prstGeom>
        </p:spPr>
      </p:pic>
      <p:pic>
        <p:nvPicPr>
          <p:cNvPr id="14" name="Picture 13">
            <a:extLst>
              <a:ext uri="{FF2B5EF4-FFF2-40B4-BE49-F238E27FC236}">
                <a16:creationId xmlns:a16="http://schemas.microsoft.com/office/drawing/2014/main" id="{15FAC9C8-38F6-05BC-2AD1-7781B28FBB70}"/>
              </a:ext>
            </a:extLst>
          </p:cNvPr>
          <p:cNvPicPr>
            <a:picLocks noChangeAspect="1"/>
          </p:cNvPicPr>
          <p:nvPr/>
        </p:nvPicPr>
        <p:blipFill rotWithShape="1">
          <a:blip r:embed="rId4"/>
          <a:srcRect l="35274" t="90051" r="30041" b="322"/>
          <a:stretch/>
        </p:blipFill>
        <p:spPr>
          <a:xfrm>
            <a:off x="8683517" y="4211777"/>
            <a:ext cx="2234711" cy="340218"/>
          </a:xfrm>
          <a:prstGeom prst="rect">
            <a:avLst/>
          </a:prstGeom>
        </p:spPr>
      </p:pic>
      <p:sp>
        <p:nvSpPr>
          <p:cNvPr id="15" name="Rectangle 14">
            <a:extLst>
              <a:ext uri="{FF2B5EF4-FFF2-40B4-BE49-F238E27FC236}">
                <a16:creationId xmlns:a16="http://schemas.microsoft.com/office/drawing/2014/main" id="{41CEAF64-6310-B80C-8DAA-08A4B174F65F}"/>
              </a:ext>
            </a:extLst>
          </p:cNvPr>
          <p:cNvSpPr/>
          <p:nvPr/>
        </p:nvSpPr>
        <p:spPr>
          <a:xfrm>
            <a:off x="6634588" y="1544440"/>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53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Software = 90% + 90%</a:t>
            </a:r>
            <a:endParaRPr lang="en-US" sz="3200" dirty="0">
              <a:solidFill>
                <a:srgbClr val="0070C0"/>
              </a:solidFill>
              <a:effectLst/>
              <a:latin typeface="Arial" panose="020B0604020202020204" pitchFamily="34" charset="0"/>
              <a:ea typeface="Times New Roman" panose="02020603050405020304" pitchFamily="18" charset="0"/>
            </a:endParaRPr>
          </a:p>
        </p:txBody>
      </p:sp>
      <p:sp>
        <p:nvSpPr>
          <p:cNvPr id="2" name="TextBox 1">
            <a:extLst>
              <a:ext uri="{FF2B5EF4-FFF2-40B4-BE49-F238E27FC236}">
                <a16:creationId xmlns:a16="http://schemas.microsoft.com/office/drawing/2014/main" id="{8E35A7DB-CCD4-22B4-4075-6ADC3F716EB0}"/>
              </a:ext>
            </a:extLst>
          </p:cNvPr>
          <p:cNvSpPr txBox="1"/>
          <p:nvPr/>
        </p:nvSpPr>
        <p:spPr>
          <a:xfrm>
            <a:off x="1738275" y="1515142"/>
            <a:ext cx="9185887" cy="4344138"/>
          </a:xfrm>
          <a:prstGeom prst="rect">
            <a:avLst/>
          </a:prstGeom>
          <a:noFill/>
        </p:spPr>
        <p:txBody>
          <a:bodyPr wrap="square" rtlCol="0">
            <a:spAutoFit/>
          </a:bodyPr>
          <a:lstStyle/>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Algorithms and engineering both important</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Implementation of basic functions using discrete mathematics and avoiding continuous curves.</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Main intensity values of each sample are not kept in memory.</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Simple (and transparent) peak detection based on local maxima (no curve fitting until evaluation)</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Composite mass tracks greatly reduce the run cycles on peak detection</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Using Python numerical libraries and vector operations</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Alignment of mass tracks uses clustering in larger sample size</a:t>
            </a:r>
          </a:p>
        </p:txBody>
      </p:sp>
    </p:spTree>
    <p:extLst>
      <p:ext uri="{BB962C8B-B14F-4D97-AF65-F5344CB8AC3E}">
        <p14:creationId xmlns:p14="http://schemas.microsoft.com/office/powerpoint/2010/main" val="3406738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Common Data Models</a:t>
            </a:r>
            <a:endParaRPr lang="en-US" sz="3200" dirty="0">
              <a:solidFill>
                <a:srgbClr val="0070C0"/>
              </a:solidFill>
              <a:effectLst/>
              <a:latin typeface="Arial" panose="020B0604020202020204" pitchFamily="34" charset="0"/>
              <a:ea typeface="Times New Roman" panose="02020603050405020304" pitchFamily="18" charset="0"/>
            </a:endParaRPr>
          </a:p>
        </p:txBody>
      </p:sp>
      <p:pic>
        <p:nvPicPr>
          <p:cNvPr id="2" name="Picture 1" descr="A diagram of a structure&#10;&#10;Description automatically generated">
            <a:extLst>
              <a:ext uri="{FF2B5EF4-FFF2-40B4-BE49-F238E27FC236}">
                <a16:creationId xmlns:a16="http://schemas.microsoft.com/office/drawing/2014/main" id="{DE7156A6-588E-A383-2568-08DAEA95B740}"/>
              </a:ext>
            </a:extLst>
          </p:cNvPr>
          <p:cNvPicPr>
            <a:picLocks noChangeAspect="1"/>
          </p:cNvPicPr>
          <p:nvPr/>
        </p:nvPicPr>
        <p:blipFill rotWithShape="1">
          <a:blip r:embed="rId2"/>
          <a:srcRect b="20588"/>
          <a:stretch/>
        </p:blipFill>
        <p:spPr>
          <a:xfrm>
            <a:off x="2014151" y="1283542"/>
            <a:ext cx="8163698" cy="4538055"/>
          </a:xfrm>
          <a:prstGeom prst="rect">
            <a:avLst/>
          </a:prstGeom>
        </p:spPr>
      </p:pic>
      <p:sp>
        <p:nvSpPr>
          <p:cNvPr id="7" name="TextBox 6">
            <a:extLst>
              <a:ext uri="{FF2B5EF4-FFF2-40B4-BE49-F238E27FC236}">
                <a16:creationId xmlns:a16="http://schemas.microsoft.com/office/drawing/2014/main" id="{978931CE-3906-1C8D-4F46-04173240EF59}"/>
              </a:ext>
            </a:extLst>
          </p:cNvPr>
          <p:cNvSpPr txBox="1"/>
          <p:nvPr/>
        </p:nvSpPr>
        <p:spPr>
          <a:xfrm>
            <a:off x="1643452" y="5922610"/>
            <a:ext cx="9514702" cy="646331"/>
          </a:xfrm>
          <a:prstGeom prst="rect">
            <a:avLst/>
          </a:prstGeom>
          <a:noFill/>
        </p:spPr>
        <p:txBody>
          <a:bodyPr wrap="square">
            <a:spAutoFit/>
          </a:bodyPr>
          <a:lstStyle/>
          <a:p>
            <a:r>
              <a:rPr lang="en-US" dirty="0"/>
              <a:t>Mitchell et al, 2024. Common data models to streamline metabolomics processing and annotation, and implementation in a Python pipeline. PLOS Computational Biology, 20(6), p.e1011912</a:t>
            </a:r>
          </a:p>
        </p:txBody>
      </p:sp>
    </p:spTree>
    <p:extLst>
      <p:ext uri="{BB962C8B-B14F-4D97-AF65-F5344CB8AC3E}">
        <p14:creationId xmlns:p14="http://schemas.microsoft.com/office/powerpoint/2010/main" val="878557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Offers Greatly Improved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10" name="Picture 9" descr="Chart&#10;&#10;Description automatically generated">
            <a:extLst>
              <a:ext uri="{FF2B5EF4-FFF2-40B4-BE49-F238E27FC236}">
                <a16:creationId xmlns:a16="http://schemas.microsoft.com/office/drawing/2014/main" id="{E0D6D930-DB30-C60C-6CE9-CB7BB13589A9}"/>
              </a:ext>
            </a:extLst>
          </p:cNvPr>
          <p:cNvPicPr>
            <a:picLocks noChangeAspect="1"/>
          </p:cNvPicPr>
          <p:nvPr/>
        </p:nvPicPr>
        <p:blipFill rotWithShape="1">
          <a:blip r:embed="rId3"/>
          <a:srcRect l="50896" b="28065"/>
          <a:stretch/>
        </p:blipFill>
        <p:spPr>
          <a:xfrm>
            <a:off x="1955281" y="1003116"/>
            <a:ext cx="3921601" cy="5739056"/>
          </a:xfrm>
          <a:prstGeom prst="rect">
            <a:avLst/>
          </a:prstGeom>
        </p:spPr>
      </p:pic>
      <p:pic>
        <p:nvPicPr>
          <p:cNvPr id="11" name="Picture 10" descr="Chart&#10;&#10;Description automatically generated">
            <a:extLst>
              <a:ext uri="{FF2B5EF4-FFF2-40B4-BE49-F238E27FC236}">
                <a16:creationId xmlns:a16="http://schemas.microsoft.com/office/drawing/2014/main" id="{EE4766B4-7BF2-D254-EE09-1C327766DB36}"/>
              </a:ext>
            </a:extLst>
          </p:cNvPr>
          <p:cNvPicPr>
            <a:picLocks noChangeAspect="1"/>
          </p:cNvPicPr>
          <p:nvPr/>
        </p:nvPicPr>
        <p:blipFill rotWithShape="1">
          <a:blip r:embed="rId3"/>
          <a:srcRect t="54576" r="47557"/>
          <a:stretch/>
        </p:blipFill>
        <p:spPr>
          <a:xfrm>
            <a:off x="6169974" y="1499665"/>
            <a:ext cx="4390750" cy="3799146"/>
          </a:xfrm>
          <a:prstGeom prst="rect">
            <a:avLst/>
          </a:prstGeom>
        </p:spPr>
      </p:pic>
      <p:sp>
        <p:nvSpPr>
          <p:cNvPr id="5" name="Rectangle 4">
            <a:extLst>
              <a:ext uri="{FF2B5EF4-FFF2-40B4-BE49-F238E27FC236}">
                <a16:creationId xmlns:a16="http://schemas.microsoft.com/office/drawing/2014/main" id="{BD8B0F80-AC50-99EF-8B46-623CB9FB52E1}"/>
              </a:ext>
            </a:extLst>
          </p:cNvPr>
          <p:cNvSpPr/>
          <p:nvPr/>
        </p:nvSpPr>
        <p:spPr>
          <a:xfrm>
            <a:off x="10471165" y="1003116"/>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2C5F92-C274-977A-9946-0B5A2557FC98}"/>
              </a:ext>
            </a:extLst>
          </p:cNvPr>
          <p:cNvSpPr/>
          <p:nvPr/>
        </p:nvSpPr>
        <p:spPr>
          <a:xfrm>
            <a:off x="5950857" y="155918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BB4841-42AC-7E28-97EE-0D95DE2141E3}"/>
              </a:ext>
            </a:extLst>
          </p:cNvPr>
          <p:cNvSpPr/>
          <p:nvPr/>
        </p:nvSpPr>
        <p:spPr>
          <a:xfrm>
            <a:off x="1662189" y="833703"/>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649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778213" y="229111"/>
            <a:ext cx="10573965" cy="2951834"/>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3)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1 </a:t>
            </a:r>
            <a:br>
              <a:rPr lang="en-US" sz="3200" dirty="0">
                <a:solidFill>
                  <a:srgbClr val="0070C0"/>
                </a:solidFill>
                <a:latin typeface="Arial" panose="020B0604020202020204" pitchFamily="34" charset="0"/>
                <a:ea typeface="Times New Roman" panose="02020603050405020304" pitchFamily="18" charset="0"/>
              </a:rPr>
            </a:br>
            <a:r>
              <a:rPr lang="en-US" sz="3200" dirty="0">
                <a:solidFill>
                  <a:srgbClr val="0070C0"/>
                </a:solidFill>
                <a:latin typeface="Arial" panose="020B0604020202020204" pitchFamily="34" charset="0"/>
                <a:ea typeface="Times New Roman" panose="02020603050405020304" pitchFamily="18" charset="0"/>
              </a:rPr>
              <a:t>(</a:t>
            </a:r>
            <a:r>
              <a:rPr lang="en-US" sz="3200" dirty="0" err="1">
                <a:solidFill>
                  <a:srgbClr val="0070C0"/>
                </a:solidFill>
                <a:latin typeface="Arial" panose="020B0604020202020204" pitchFamily="34" charset="0"/>
                <a:ea typeface="Times New Roman" panose="02020603050405020304" pitchFamily="18" charset="0"/>
              </a:rPr>
              <a:t>Colab</a:t>
            </a:r>
            <a:r>
              <a:rPr lang="en-US" sz="3200" dirty="0">
                <a:solidFill>
                  <a:srgbClr val="0070C0"/>
                </a:solidFill>
                <a:latin typeface="Arial" panose="020B0604020202020204" pitchFamily="34" charset="0"/>
                <a:ea typeface="Times New Roman" panose="02020603050405020304" pitchFamily="18" charset="0"/>
              </a:rPr>
              <a:t>, 5 minutes)</a:t>
            </a:r>
          </a:p>
          <a:p>
            <a:pPr>
              <a:lnSpc>
                <a:spcPct val="150000"/>
              </a:lnSpc>
              <a:spcBef>
                <a:spcPts val="100"/>
              </a:spcBef>
              <a:spcAft>
                <a:spcPts val="100"/>
              </a:spcAft>
            </a:pP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19680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4) Q and A (10 minutes)</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12800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7B203A-CD1D-EB3B-38D6-C95C62B46438}"/>
              </a:ext>
            </a:extLst>
          </p:cNvPr>
          <p:cNvPicPr>
            <a:picLocks noChangeAspect="1"/>
          </p:cNvPicPr>
          <p:nvPr/>
        </p:nvPicPr>
        <p:blipFill>
          <a:blip r:embed="rId2"/>
          <a:stretch>
            <a:fillRect/>
          </a:stretch>
        </p:blipFill>
        <p:spPr>
          <a:xfrm>
            <a:off x="736198" y="958647"/>
            <a:ext cx="4374816" cy="3825975"/>
          </a:xfrm>
          <a:prstGeom prst="rect">
            <a:avLst/>
          </a:prstGeom>
        </p:spPr>
      </p:pic>
      <p:sp>
        <p:nvSpPr>
          <p:cNvPr id="3" name="Google Shape;697;p15">
            <a:extLst>
              <a:ext uri="{FF2B5EF4-FFF2-40B4-BE49-F238E27FC236}">
                <a16:creationId xmlns:a16="http://schemas.microsoft.com/office/drawing/2014/main" id="{C089F33F-AA41-5E11-0FA9-6270B125935E}"/>
              </a:ext>
            </a:extLst>
          </p:cNvPr>
          <p:cNvSpPr txBox="1">
            <a:spLocks/>
          </p:cNvSpPr>
          <p:nvPr/>
        </p:nvSpPr>
        <p:spPr>
          <a:xfrm>
            <a:off x="663167" y="102449"/>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5) Full pipeline based on Asari</a:t>
            </a:r>
          </a:p>
        </p:txBody>
      </p:sp>
      <p:pic>
        <p:nvPicPr>
          <p:cNvPr id="4" name="Picture 3" descr="A diagram of a process&#10;&#10;Description automatically generated">
            <a:extLst>
              <a:ext uri="{FF2B5EF4-FFF2-40B4-BE49-F238E27FC236}">
                <a16:creationId xmlns:a16="http://schemas.microsoft.com/office/drawing/2014/main" id="{5DB9242E-2563-5C70-172A-90AA2ED36F06}"/>
              </a:ext>
            </a:extLst>
          </p:cNvPr>
          <p:cNvPicPr>
            <a:picLocks noChangeAspect="1"/>
          </p:cNvPicPr>
          <p:nvPr/>
        </p:nvPicPr>
        <p:blipFill rotWithShape="1">
          <a:blip r:embed="rId3"/>
          <a:srcRect l="-2"/>
          <a:stretch/>
        </p:blipFill>
        <p:spPr>
          <a:xfrm>
            <a:off x="4130977" y="2345320"/>
            <a:ext cx="7324825" cy="4028968"/>
          </a:xfrm>
          <a:prstGeom prst="rect">
            <a:avLst/>
          </a:prstGeom>
        </p:spPr>
      </p:pic>
    </p:spTree>
    <p:extLst>
      <p:ext uri="{BB962C8B-B14F-4D97-AF65-F5344CB8AC3E}">
        <p14:creationId xmlns:p14="http://schemas.microsoft.com/office/powerpoint/2010/main" val="1478185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7;p15">
            <a:extLst>
              <a:ext uri="{FF2B5EF4-FFF2-40B4-BE49-F238E27FC236}">
                <a16:creationId xmlns:a16="http://schemas.microsoft.com/office/drawing/2014/main" id="{5220F054-0806-D09D-39A4-D4835D6A5C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Concepts</a:t>
            </a:r>
          </a:p>
        </p:txBody>
      </p:sp>
      <p:sp>
        <p:nvSpPr>
          <p:cNvPr id="2" name="Content Placeholder 2">
            <a:extLst>
              <a:ext uri="{FF2B5EF4-FFF2-40B4-BE49-F238E27FC236}">
                <a16:creationId xmlns:a16="http://schemas.microsoft.com/office/drawing/2014/main" id="{A0A09774-80EB-61A2-A6DA-233801C98E5E}"/>
              </a:ext>
            </a:extLst>
          </p:cNvPr>
          <p:cNvSpPr txBox="1">
            <a:spLocks/>
          </p:cNvSpPr>
          <p:nvPr/>
        </p:nvSpPr>
        <p:spPr>
          <a:xfrm>
            <a:off x="473657" y="964415"/>
            <a:ext cx="11331063" cy="14851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Pre-Annotation: assign </a:t>
            </a:r>
            <a:r>
              <a:rPr lang="en-US" sz="2400" dirty="0" err="1"/>
              <a:t>isotopologue</a:t>
            </a:r>
            <a:r>
              <a:rPr lang="en-US" sz="2400" dirty="0"/>
              <a:t> and adduct to features, group features belonging to same compound.</a:t>
            </a:r>
            <a:br>
              <a:rPr lang="en-US" sz="2400" dirty="0"/>
            </a:br>
            <a:endParaRPr lang="en-US" sz="2400" dirty="0"/>
          </a:p>
          <a:p>
            <a:pPr algn="l"/>
            <a:r>
              <a:rPr lang="en-US" dirty="0"/>
              <a:t>Annotation is the mapping of features to metabolites with varying degrees of confidence:</a:t>
            </a:r>
          </a:p>
          <a:p>
            <a:pPr marL="342900" indent="-342900" algn="l">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DA952F0-DF40-E1F2-0B0C-D852F41046AE}"/>
              </a:ext>
            </a:extLst>
          </p:cNvPr>
          <p:cNvSpPr txBox="1"/>
          <p:nvPr/>
        </p:nvSpPr>
        <p:spPr>
          <a:xfrm>
            <a:off x="2610465" y="2742370"/>
            <a:ext cx="9096076" cy="1938992"/>
          </a:xfrm>
          <a:prstGeom prst="rect">
            <a:avLst/>
          </a:prstGeom>
          <a:noFill/>
        </p:spPr>
        <p:txBody>
          <a:bodyPr wrap="square">
            <a:spAutoFit/>
          </a:bodyPr>
          <a:lstStyle/>
          <a:p>
            <a:pPr marL="342900" indent="-342900" algn="l">
              <a:buFont typeface="Arial" panose="020B0604020202020204" pitchFamily="34" charset="0"/>
              <a:buChar char="•"/>
            </a:pPr>
            <a:r>
              <a:rPr lang="en-US" sz="2400" dirty="0"/>
              <a:t>Level 1: retention time and m/z similarity to authentic standards, ideally with MS2</a:t>
            </a:r>
          </a:p>
          <a:p>
            <a:pPr marL="342900" indent="-342900" algn="l">
              <a:buFont typeface="Arial" panose="020B0604020202020204" pitchFamily="34" charset="0"/>
              <a:buChar char="•"/>
            </a:pPr>
            <a:r>
              <a:rPr lang="en-US" sz="2400" dirty="0"/>
              <a:t>Level 2: MS2 similarity to database spectra</a:t>
            </a:r>
          </a:p>
          <a:p>
            <a:pPr marL="342900" indent="-342900" algn="l">
              <a:buFont typeface="Arial" panose="020B0604020202020204" pitchFamily="34" charset="0"/>
              <a:buChar char="•"/>
            </a:pPr>
            <a:r>
              <a:rPr lang="en-US" sz="2400" dirty="0"/>
              <a:t>Level 4: m/z similarity to database entries</a:t>
            </a:r>
            <a:br>
              <a:rPr lang="en-US" sz="2400" dirty="0"/>
            </a:br>
            <a:endParaRPr lang="en-US" sz="2400" dirty="0"/>
          </a:p>
        </p:txBody>
      </p:sp>
      <p:cxnSp>
        <p:nvCxnSpPr>
          <p:cNvPr id="13" name="Straight Arrow Connector 12">
            <a:extLst>
              <a:ext uri="{FF2B5EF4-FFF2-40B4-BE49-F238E27FC236}">
                <a16:creationId xmlns:a16="http://schemas.microsoft.com/office/drawing/2014/main" id="{73214AFB-02EA-8AD8-3E65-DAF9A04A1F44}"/>
              </a:ext>
            </a:extLst>
          </p:cNvPr>
          <p:cNvCxnSpPr/>
          <p:nvPr/>
        </p:nvCxnSpPr>
        <p:spPr>
          <a:xfrm>
            <a:off x="2344994" y="2644441"/>
            <a:ext cx="0" cy="2134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ACC834-B63A-D124-27DF-172CCC5828CC}"/>
              </a:ext>
            </a:extLst>
          </p:cNvPr>
          <p:cNvSpPr txBox="1"/>
          <p:nvPr/>
        </p:nvSpPr>
        <p:spPr>
          <a:xfrm>
            <a:off x="538335" y="3331047"/>
            <a:ext cx="1741981" cy="830997"/>
          </a:xfrm>
          <a:prstGeom prst="rect">
            <a:avLst/>
          </a:prstGeom>
          <a:noFill/>
        </p:spPr>
        <p:txBody>
          <a:bodyPr wrap="square">
            <a:spAutoFit/>
          </a:bodyPr>
          <a:lstStyle/>
          <a:p>
            <a:pPr algn="ctr"/>
            <a:r>
              <a:rPr lang="en-US" sz="2400" dirty="0"/>
              <a:t>Decreasing</a:t>
            </a:r>
          </a:p>
          <a:p>
            <a:pPr algn="ctr"/>
            <a:r>
              <a:rPr lang="en-US" sz="2400" dirty="0"/>
              <a:t>Confidence</a:t>
            </a:r>
          </a:p>
        </p:txBody>
      </p:sp>
      <p:sp>
        <p:nvSpPr>
          <p:cNvPr id="15" name="Content Placeholder 2">
            <a:extLst>
              <a:ext uri="{FF2B5EF4-FFF2-40B4-BE49-F238E27FC236}">
                <a16:creationId xmlns:a16="http://schemas.microsoft.com/office/drawing/2014/main" id="{31B0592F-917F-72BF-DC83-E693EFAE90BD}"/>
              </a:ext>
            </a:extLst>
          </p:cNvPr>
          <p:cNvSpPr txBox="1">
            <a:spLocks/>
          </p:cNvSpPr>
          <p:nvPr/>
        </p:nvSpPr>
        <p:spPr>
          <a:xfrm>
            <a:off x="473657" y="5035259"/>
            <a:ext cx="10690474" cy="9767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Ion mobility, collision cross-section, biological context, etc. can improve annotation but not included in the current pipeline.</a:t>
            </a:r>
          </a:p>
        </p:txBody>
      </p:sp>
    </p:spTree>
    <p:extLst>
      <p:ext uri="{BB962C8B-B14F-4D97-AF65-F5344CB8AC3E}">
        <p14:creationId xmlns:p14="http://schemas.microsoft.com/office/powerpoint/2010/main" val="27597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738276" y="229111"/>
            <a:ext cx="8717594"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Session schedule</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3420808"/>
          </a:xfrm>
          <a:prstGeom prst="rect">
            <a:avLst/>
          </a:prstGeom>
          <a:noFill/>
        </p:spPr>
        <p:txBody>
          <a:bodyPr wrap="square" rtlCol="0">
            <a:spAutoFit/>
          </a:bodyPr>
          <a:lstStyle/>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asari CLI (10 minutes)</a:t>
            </a: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metabolomics data processing and Asari design (25 minutes)</a:t>
            </a:r>
          </a:p>
          <a:p>
            <a:pPr marL="45720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1 (5 minutes)</a:t>
            </a:r>
            <a:endParaRPr lang="en-US" sz="2000" dirty="0">
              <a:latin typeface="Arial" panose="020B0604020202020204" pitchFamily="34" charset="0"/>
              <a:ea typeface="Times New Roman" panose="02020603050405020304" pitchFamily="18" charset="0"/>
            </a:endParaRP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 </a:t>
            </a:r>
            <a:endParaRPr lang="en-US" sz="2000" dirty="0">
              <a:effectLst/>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annotation and </a:t>
            </a:r>
            <a:r>
              <a:rPr lang="en-US" sz="2000" b="0" dirty="0">
                <a:effectLst/>
                <a:latin typeface="Arial" panose="020B0604020202020204" pitchFamily="34" charset="0"/>
                <a:ea typeface="Times New Roman" panose="02020603050405020304" pitchFamily="18" charset="0"/>
              </a:rPr>
              <a:t>PCPFM pipeline (15 minutes) </a:t>
            </a:r>
          </a:p>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2 (10 minutes)</a:t>
            </a:r>
            <a:endParaRPr lang="en-US" sz="2000" dirty="0">
              <a:latin typeface="Arial" panose="020B0604020202020204" pitchFamily="34" charset="0"/>
              <a:ea typeface="Times New Roman" panose="02020603050405020304" pitchFamily="18" charset="0"/>
            </a:endParaRP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12909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9D4-29AD-92DF-9253-F3AAFF7157F0}"/>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10314329-7DE1-4020-176B-87610868B68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 is Pre-Annotation?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774F3ED4-3290-7239-D14C-E7C19FF78AD4}"/>
              </a:ext>
            </a:extLst>
          </p:cNvPr>
          <p:cNvCxnSpPr>
            <a:cxnSpLocks/>
          </p:cNvCxnSpPr>
          <p:nvPr/>
        </p:nvCxnSpPr>
        <p:spPr>
          <a:xfrm flipH="1">
            <a:off x="2793247" y="3667829"/>
            <a:ext cx="62268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825D89-095F-C87D-1615-DE15243CB51D}"/>
              </a:ext>
            </a:extLst>
          </p:cNvPr>
          <p:cNvSpPr txBox="1"/>
          <p:nvPr/>
        </p:nvSpPr>
        <p:spPr>
          <a:xfrm flipH="1">
            <a:off x="2080996" y="3469268"/>
            <a:ext cx="654806" cy="369332"/>
          </a:xfrm>
          <a:prstGeom prst="rect">
            <a:avLst/>
          </a:prstGeom>
          <a:noFill/>
        </p:spPr>
        <p:txBody>
          <a:bodyPr wrap="square" rtlCol="0">
            <a:spAutoFit/>
          </a:bodyPr>
          <a:lstStyle/>
          <a:p>
            <a:pPr algn="ctr"/>
            <a:r>
              <a:rPr lang="en-US" dirty="0"/>
              <a:t>m/z</a:t>
            </a:r>
          </a:p>
        </p:txBody>
      </p:sp>
      <p:cxnSp>
        <p:nvCxnSpPr>
          <p:cNvPr id="12" name="Straight Connector 11">
            <a:extLst>
              <a:ext uri="{FF2B5EF4-FFF2-40B4-BE49-F238E27FC236}">
                <a16:creationId xmlns:a16="http://schemas.microsoft.com/office/drawing/2014/main" id="{F9E07897-1721-D991-B716-4961207A2BCD}"/>
              </a:ext>
            </a:extLst>
          </p:cNvPr>
          <p:cNvCxnSpPr>
            <a:cxnSpLocks/>
          </p:cNvCxnSpPr>
          <p:nvPr/>
        </p:nvCxnSpPr>
        <p:spPr>
          <a:xfrm flipV="1">
            <a:off x="3599379" y="2487644"/>
            <a:ext cx="0" cy="1180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76722F-F1E5-F46F-0FF9-8C84E2183453}"/>
              </a:ext>
            </a:extLst>
          </p:cNvPr>
          <p:cNvCxnSpPr>
            <a:cxnSpLocks/>
          </p:cNvCxnSpPr>
          <p:nvPr/>
        </p:nvCxnSpPr>
        <p:spPr>
          <a:xfrm flipV="1">
            <a:off x="3925200" y="3077736"/>
            <a:ext cx="0" cy="590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03F41A-B0C4-0402-8FE4-24EDFE62FD62}"/>
              </a:ext>
            </a:extLst>
          </p:cNvPr>
          <p:cNvCxnSpPr>
            <a:cxnSpLocks/>
          </p:cNvCxnSpPr>
          <p:nvPr/>
        </p:nvCxnSpPr>
        <p:spPr>
          <a:xfrm flipV="1">
            <a:off x="4251021" y="3459851"/>
            <a:ext cx="0" cy="207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A0FC4-EDCE-F601-4F43-9D9B7E5FB72F}"/>
              </a:ext>
            </a:extLst>
          </p:cNvPr>
          <p:cNvCxnSpPr>
            <a:cxnSpLocks/>
          </p:cNvCxnSpPr>
          <p:nvPr/>
        </p:nvCxnSpPr>
        <p:spPr>
          <a:xfrm flipV="1">
            <a:off x="6636869" y="2844996"/>
            <a:ext cx="0" cy="822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5D1EC3-B5F2-033A-B303-8F4E2065C8E4}"/>
              </a:ext>
            </a:extLst>
          </p:cNvPr>
          <p:cNvCxnSpPr>
            <a:cxnSpLocks/>
          </p:cNvCxnSpPr>
          <p:nvPr/>
        </p:nvCxnSpPr>
        <p:spPr>
          <a:xfrm flipV="1">
            <a:off x="6962690" y="3373140"/>
            <a:ext cx="0" cy="294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62E996-B537-069D-485F-1179C0678BC3}"/>
              </a:ext>
            </a:extLst>
          </p:cNvPr>
          <p:cNvCxnSpPr>
            <a:cxnSpLocks/>
          </p:cNvCxnSpPr>
          <p:nvPr/>
        </p:nvCxnSpPr>
        <p:spPr>
          <a:xfrm flipV="1">
            <a:off x="8289621" y="3152423"/>
            <a:ext cx="0" cy="515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keletal formula of arginine">
            <a:extLst>
              <a:ext uri="{FF2B5EF4-FFF2-40B4-BE49-F238E27FC236}">
                <a16:creationId xmlns:a16="http://schemas.microsoft.com/office/drawing/2014/main" id="{ADE0A0D0-DAAE-94AD-2144-90CECC55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74" y="1193871"/>
            <a:ext cx="2430770" cy="88115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a:extLst>
              <a:ext uri="{FF2B5EF4-FFF2-40B4-BE49-F238E27FC236}">
                <a16:creationId xmlns:a16="http://schemas.microsoft.com/office/drawing/2014/main" id="{A3BC624A-B100-1F31-7124-D3A3F5EB518A}"/>
              </a:ext>
            </a:extLst>
          </p:cNvPr>
          <p:cNvCxnSpPr>
            <a:stCxn id="27" idx="3"/>
          </p:cNvCxnSpPr>
          <p:nvPr/>
        </p:nvCxnSpPr>
        <p:spPr>
          <a:xfrm>
            <a:off x="2560044" y="1634448"/>
            <a:ext cx="3220231" cy="853196"/>
          </a:xfrm>
          <a:prstGeom prst="curvedConnector3">
            <a:avLst>
              <a:gd name="adj1" fmla="val 9993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39A43C-FB88-DB7D-5EAF-52F907E91F0C}"/>
              </a:ext>
            </a:extLst>
          </p:cNvPr>
          <p:cNvSpPr txBox="1"/>
          <p:nvPr/>
        </p:nvSpPr>
        <p:spPr>
          <a:xfrm>
            <a:off x="643880" y="2112648"/>
            <a:ext cx="2007476" cy="646331"/>
          </a:xfrm>
          <a:prstGeom prst="rect">
            <a:avLst/>
          </a:prstGeom>
          <a:noFill/>
        </p:spPr>
        <p:txBody>
          <a:bodyPr wrap="square" rtlCol="0">
            <a:spAutoFit/>
          </a:bodyPr>
          <a:lstStyle/>
          <a:p>
            <a:r>
              <a:rPr lang="en-US" dirty="0"/>
              <a:t>One Compound, Many Features</a:t>
            </a:r>
          </a:p>
        </p:txBody>
      </p:sp>
      <p:sp>
        <p:nvSpPr>
          <p:cNvPr id="32" name="TextBox 31">
            <a:extLst>
              <a:ext uri="{FF2B5EF4-FFF2-40B4-BE49-F238E27FC236}">
                <a16:creationId xmlns:a16="http://schemas.microsoft.com/office/drawing/2014/main" id="{02AB28B3-328F-1007-F15B-F2BF96DC1AF9}"/>
              </a:ext>
            </a:extLst>
          </p:cNvPr>
          <p:cNvSpPr txBox="1"/>
          <p:nvPr/>
        </p:nvSpPr>
        <p:spPr>
          <a:xfrm>
            <a:off x="3223751" y="2099600"/>
            <a:ext cx="1003623" cy="369332"/>
          </a:xfrm>
          <a:prstGeom prst="rect">
            <a:avLst/>
          </a:prstGeom>
          <a:noFill/>
        </p:spPr>
        <p:txBody>
          <a:bodyPr wrap="square" rtlCol="0">
            <a:spAutoFit/>
          </a:bodyPr>
          <a:lstStyle/>
          <a:p>
            <a:r>
              <a:rPr lang="en-US" dirty="0"/>
              <a:t>m, +H</a:t>
            </a:r>
            <a:r>
              <a:rPr lang="en-US" baseline="30000" dirty="0"/>
              <a:t>+</a:t>
            </a:r>
          </a:p>
        </p:txBody>
      </p:sp>
      <p:sp>
        <p:nvSpPr>
          <p:cNvPr id="33" name="TextBox 32">
            <a:extLst>
              <a:ext uri="{FF2B5EF4-FFF2-40B4-BE49-F238E27FC236}">
                <a16:creationId xmlns:a16="http://schemas.microsoft.com/office/drawing/2014/main" id="{B3D0425D-7133-70EE-41A9-3B5819AEE588}"/>
              </a:ext>
            </a:extLst>
          </p:cNvPr>
          <p:cNvSpPr txBox="1"/>
          <p:nvPr/>
        </p:nvSpPr>
        <p:spPr>
          <a:xfrm>
            <a:off x="3733032" y="2679103"/>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+H</a:t>
            </a:r>
            <a:r>
              <a:rPr lang="en-US" baseline="30000" dirty="0"/>
              <a:t>+</a:t>
            </a:r>
          </a:p>
        </p:txBody>
      </p:sp>
      <p:sp>
        <p:nvSpPr>
          <p:cNvPr id="34" name="TextBox 33">
            <a:extLst>
              <a:ext uri="{FF2B5EF4-FFF2-40B4-BE49-F238E27FC236}">
                <a16:creationId xmlns:a16="http://schemas.microsoft.com/office/drawing/2014/main" id="{5C31FDB2-02CC-3DA0-8735-5B52C12ABF8A}"/>
              </a:ext>
            </a:extLst>
          </p:cNvPr>
          <p:cNvSpPr txBox="1"/>
          <p:nvPr/>
        </p:nvSpPr>
        <p:spPr>
          <a:xfrm>
            <a:off x="4090378" y="3090519"/>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2</a:t>
            </a:r>
            <a:r>
              <a:rPr lang="en-US" dirty="0"/>
              <a:t>, +H</a:t>
            </a:r>
            <a:r>
              <a:rPr lang="en-US" baseline="30000" dirty="0"/>
              <a:t>+</a:t>
            </a:r>
          </a:p>
        </p:txBody>
      </p:sp>
      <p:sp>
        <p:nvSpPr>
          <p:cNvPr id="35" name="TextBox 34">
            <a:extLst>
              <a:ext uri="{FF2B5EF4-FFF2-40B4-BE49-F238E27FC236}">
                <a16:creationId xmlns:a16="http://schemas.microsoft.com/office/drawing/2014/main" id="{2CAB4AB3-CB64-D63B-C43C-3859A1E11E62}"/>
              </a:ext>
            </a:extLst>
          </p:cNvPr>
          <p:cNvSpPr txBox="1"/>
          <p:nvPr/>
        </p:nvSpPr>
        <p:spPr>
          <a:xfrm>
            <a:off x="6135057" y="2435813"/>
            <a:ext cx="1003623" cy="369332"/>
          </a:xfrm>
          <a:prstGeom prst="rect">
            <a:avLst/>
          </a:prstGeom>
          <a:noFill/>
        </p:spPr>
        <p:txBody>
          <a:bodyPr wrap="square" rtlCol="0">
            <a:spAutoFit/>
          </a:bodyPr>
          <a:lstStyle/>
          <a:p>
            <a:r>
              <a:rPr lang="en-US" dirty="0"/>
              <a:t>m, +Na</a:t>
            </a:r>
            <a:r>
              <a:rPr lang="en-US" baseline="30000" dirty="0"/>
              <a:t>+</a:t>
            </a:r>
          </a:p>
        </p:txBody>
      </p:sp>
      <p:sp>
        <p:nvSpPr>
          <p:cNvPr id="36" name="TextBox 35">
            <a:extLst>
              <a:ext uri="{FF2B5EF4-FFF2-40B4-BE49-F238E27FC236}">
                <a16:creationId xmlns:a16="http://schemas.microsoft.com/office/drawing/2014/main" id="{2BBB46F3-429D-0B14-0600-5DEF1F21BBED}"/>
              </a:ext>
            </a:extLst>
          </p:cNvPr>
          <p:cNvSpPr txBox="1"/>
          <p:nvPr/>
        </p:nvSpPr>
        <p:spPr>
          <a:xfrm>
            <a:off x="6668521" y="3052817"/>
            <a:ext cx="1447912"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+Na</a:t>
            </a:r>
            <a:r>
              <a:rPr lang="en-US" baseline="30000" dirty="0"/>
              <a:t>+</a:t>
            </a:r>
          </a:p>
        </p:txBody>
      </p:sp>
      <p:sp>
        <p:nvSpPr>
          <p:cNvPr id="37" name="TextBox 36">
            <a:extLst>
              <a:ext uri="{FF2B5EF4-FFF2-40B4-BE49-F238E27FC236}">
                <a16:creationId xmlns:a16="http://schemas.microsoft.com/office/drawing/2014/main" id="{3236AD29-829F-5FDD-0DD8-AE93CE550E34}"/>
              </a:ext>
            </a:extLst>
          </p:cNvPr>
          <p:cNvSpPr txBox="1"/>
          <p:nvPr/>
        </p:nvSpPr>
        <p:spPr>
          <a:xfrm>
            <a:off x="8012470" y="2787610"/>
            <a:ext cx="1447912" cy="369332"/>
          </a:xfrm>
          <a:prstGeom prst="rect">
            <a:avLst/>
          </a:prstGeom>
          <a:noFill/>
        </p:spPr>
        <p:txBody>
          <a:bodyPr wrap="square" rtlCol="0">
            <a:spAutoFit/>
          </a:bodyPr>
          <a:lstStyle/>
          <a:p>
            <a:r>
              <a:rPr lang="en-US" dirty="0"/>
              <a:t>m, +ACN</a:t>
            </a:r>
            <a:r>
              <a:rPr lang="en-US" baseline="30000" dirty="0"/>
              <a:t>+</a:t>
            </a:r>
          </a:p>
        </p:txBody>
      </p:sp>
      <p:sp>
        <p:nvSpPr>
          <p:cNvPr id="38" name="Left Brace 37">
            <a:extLst>
              <a:ext uri="{FF2B5EF4-FFF2-40B4-BE49-F238E27FC236}">
                <a16:creationId xmlns:a16="http://schemas.microsoft.com/office/drawing/2014/main" id="{69C652E0-A2DC-64FF-2BD1-602E9EF686E3}"/>
              </a:ext>
            </a:extLst>
          </p:cNvPr>
          <p:cNvSpPr/>
          <p:nvPr/>
        </p:nvSpPr>
        <p:spPr>
          <a:xfrm rot="16200000">
            <a:off x="5720857" y="779468"/>
            <a:ext cx="430504" cy="64006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52BC594A-A5E2-03BE-B3F7-91213AE2E7B8}"/>
              </a:ext>
            </a:extLst>
          </p:cNvPr>
          <p:cNvSpPr txBox="1"/>
          <p:nvPr/>
        </p:nvSpPr>
        <p:spPr>
          <a:xfrm>
            <a:off x="9256571" y="1650983"/>
            <a:ext cx="2695904" cy="1200329"/>
          </a:xfrm>
          <a:prstGeom prst="rect">
            <a:avLst/>
          </a:prstGeom>
          <a:noFill/>
        </p:spPr>
        <p:txBody>
          <a:bodyPr wrap="square" rtlCol="0">
            <a:spAutoFit/>
          </a:bodyPr>
          <a:lstStyle/>
          <a:p>
            <a:pPr algn="ctr"/>
            <a:r>
              <a:rPr lang="en-US" dirty="0"/>
              <a:t>Traditional techniques, each feature is queried for annotation = 6 searches! More false positives</a:t>
            </a:r>
          </a:p>
        </p:txBody>
      </p:sp>
      <p:sp>
        <p:nvSpPr>
          <p:cNvPr id="42" name="TextBox 41">
            <a:extLst>
              <a:ext uri="{FF2B5EF4-FFF2-40B4-BE49-F238E27FC236}">
                <a16:creationId xmlns:a16="http://schemas.microsoft.com/office/drawing/2014/main" id="{A50BE3FD-780A-2EF9-353C-C553555D623D}"/>
              </a:ext>
            </a:extLst>
          </p:cNvPr>
          <p:cNvSpPr txBox="1"/>
          <p:nvPr/>
        </p:nvSpPr>
        <p:spPr>
          <a:xfrm>
            <a:off x="4588157" y="4244982"/>
            <a:ext cx="2695904" cy="369332"/>
          </a:xfrm>
          <a:prstGeom prst="rect">
            <a:avLst/>
          </a:prstGeom>
          <a:noFill/>
        </p:spPr>
        <p:txBody>
          <a:bodyPr wrap="square" rtlCol="0">
            <a:spAutoFit/>
          </a:bodyPr>
          <a:lstStyle/>
          <a:p>
            <a:pPr algn="ctr"/>
            <a:r>
              <a:rPr lang="en-US" dirty="0"/>
              <a:t>Empirical Compound</a:t>
            </a:r>
          </a:p>
        </p:txBody>
      </p:sp>
      <p:cxnSp>
        <p:nvCxnSpPr>
          <p:cNvPr id="43" name="Straight Connector 42">
            <a:extLst>
              <a:ext uri="{FF2B5EF4-FFF2-40B4-BE49-F238E27FC236}">
                <a16:creationId xmlns:a16="http://schemas.microsoft.com/office/drawing/2014/main" id="{B5367C8B-275A-FBC3-5F8B-4A11A6234793}"/>
              </a:ext>
            </a:extLst>
          </p:cNvPr>
          <p:cNvCxnSpPr>
            <a:cxnSpLocks/>
          </p:cNvCxnSpPr>
          <p:nvPr/>
        </p:nvCxnSpPr>
        <p:spPr>
          <a:xfrm>
            <a:off x="5948500" y="4614314"/>
            <a:ext cx="0" cy="39566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054F24-D481-BACD-0256-2DC8ECFB0761}"/>
              </a:ext>
            </a:extLst>
          </p:cNvPr>
          <p:cNvSpPr txBox="1"/>
          <p:nvPr/>
        </p:nvSpPr>
        <p:spPr>
          <a:xfrm>
            <a:off x="4580275" y="5034047"/>
            <a:ext cx="2695904" cy="369332"/>
          </a:xfrm>
          <a:prstGeom prst="rect">
            <a:avLst/>
          </a:prstGeom>
          <a:noFill/>
        </p:spPr>
        <p:txBody>
          <a:bodyPr wrap="square" rtlCol="0">
            <a:spAutoFit/>
          </a:bodyPr>
          <a:lstStyle/>
          <a:p>
            <a:pPr algn="ctr"/>
            <a:r>
              <a:rPr lang="en-US" dirty="0"/>
              <a:t>Inferred Neutral Mass</a:t>
            </a:r>
          </a:p>
        </p:txBody>
      </p:sp>
      <p:cxnSp>
        <p:nvCxnSpPr>
          <p:cNvPr id="48" name="Straight Connector 47">
            <a:extLst>
              <a:ext uri="{FF2B5EF4-FFF2-40B4-BE49-F238E27FC236}">
                <a16:creationId xmlns:a16="http://schemas.microsoft.com/office/drawing/2014/main" id="{5AA75064-7E67-8145-5E06-64F1290996B9}"/>
              </a:ext>
            </a:extLst>
          </p:cNvPr>
          <p:cNvCxnSpPr>
            <a:cxnSpLocks/>
          </p:cNvCxnSpPr>
          <p:nvPr/>
        </p:nvCxnSpPr>
        <p:spPr>
          <a:xfrm>
            <a:off x="7138680" y="5218713"/>
            <a:ext cx="115094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C3F01-43BB-5445-B198-59D945788586}"/>
              </a:ext>
            </a:extLst>
          </p:cNvPr>
          <p:cNvSpPr txBox="1"/>
          <p:nvPr/>
        </p:nvSpPr>
        <p:spPr>
          <a:xfrm>
            <a:off x="8506906" y="4775522"/>
            <a:ext cx="2695904" cy="1200329"/>
          </a:xfrm>
          <a:prstGeom prst="rect">
            <a:avLst/>
          </a:prstGeom>
          <a:noFill/>
        </p:spPr>
        <p:txBody>
          <a:bodyPr wrap="square" rtlCol="0">
            <a:spAutoFit/>
          </a:bodyPr>
          <a:lstStyle/>
          <a:p>
            <a:pPr algn="ctr"/>
            <a:r>
              <a:rPr lang="en-US" dirty="0"/>
              <a:t>Empirical compound means one query and fewer false positives.</a:t>
            </a:r>
          </a:p>
          <a:p>
            <a:pPr algn="ctr"/>
            <a:endParaRPr lang="en-US" dirty="0"/>
          </a:p>
        </p:txBody>
      </p:sp>
    </p:spTree>
    <p:extLst>
      <p:ext uri="{BB962C8B-B14F-4D97-AF65-F5344CB8AC3E}">
        <p14:creationId xmlns:p14="http://schemas.microsoft.com/office/powerpoint/2010/main" val="889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6508-7713-5896-5D75-473BB09863E5}"/>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8BC338C0-40EA-3C15-5391-2B5FCE00798E}"/>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Implementation</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C256CE00-FBB6-388A-44E4-F117B82B3333}"/>
              </a:ext>
            </a:extLst>
          </p:cNvPr>
          <p:cNvPicPr>
            <a:picLocks noChangeAspect="1"/>
          </p:cNvPicPr>
          <p:nvPr/>
        </p:nvPicPr>
        <p:blipFill>
          <a:blip r:embed="rId3"/>
          <a:stretch>
            <a:fillRect/>
          </a:stretch>
        </p:blipFill>
        <p:spPr>
          <a:xfrm>
            <a:off x="113457" y="3122093"/>
            <a:ext cx="2691888" cy="1787052"/>
          </a:xfrm>
          <a:prstGeom prst="rect">
            <a:avLst/>
          </a:prstGeom>
        </p:spPr>
      </p:pic>
      <p:sp>
        <p:nvSpPr>
          <p:cNvPr id="4" name="TextBox 3">
            <a:extLst>
              <a:ext uri="{FF2B5EF4-FFF2-40B4-BE49-F238E27FC236}">
                <a16:creationId xmlns:a16="http://schemas.microsoft.com/office/drawing/2014/main" id="{0224B350-47AB-8321-1B1D-B5AAB1DF1885}"/>
              </a:ext>
            </a:extLst>
          </p:cNvPr>
          <p:cNvSpPr txBox="1"/>
          <p:nvPr/>
        </p:nvSpPr>
        <p:spPr>
          <a:xfrm>
            <a:off x="-94657" y="5451965"/>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5" name="TextBox 4">
            <a:extLst>
              <a:ext uri="{FF2B5EF4-FFF2-40B4-BE49-F238E27FC236}">
                <a16:creationId xmlns:a16="http://schemas.microsoft.com/office/drawing/2014/main" id="{D0D2A11D-0E6B-E3F8-0AF4-4E1690576BB6}"/>
              </a:ext>
            </a:extLst>
          </p:cNvPr>
          <p:cNvSpPr txBox="1"/>
          <p:nvPr/>
        </p:nvSpPr>
        <p:spPr>
          <a:xfrm>
            <a:off x="113457" y="1409328"/>
            <a:ext cx="2691888" cy="1200329"/>
          </a:xfrm>
          <a:prstGeom prst="rect">
            <a:avLst/>
          </a:prstGeom>
          <a:noFill/>
        </p:spPr>
        <p:txBody>
          <a:bodyPr wrap="square" rtlCol="0">
            <a:spAutoFit/>
          </a:bodyPr>
          <a:lstStyle/>
          <a:p>
            <a:pPr algn="ctr"/>
            <a:r>
              <a:rPr lang="en-US" sz="2400" dirty="0"/>
              <a:t>Pre-Annotation is performed using </a:t>
            </a:r>
            <a:r>
              <a:rPr lang="en-US" sz="2400" b="1" dirty="0" err="1"/>
              <a:t>Khipu</a:t>
            </a:r>
            <a:endParaRPr lang="en-US" sz="2400" b="1" dirty="0"/>
          </a:p>
        </p:txBody>
      </p:sp>
      <p:sp>
        <p:nvSpPr>
          <p:cNvPr id="6" name="TextBox 5">
            <a:extLst>
              <a:ext uri="{FF2B5EF4-FFF2-40B4-BE49-F238E27FC236}">
                <a16:creationId xmlns:a16="http://schemas.microsoft.com/office/drawing/2014/main" id="{52602BDD-A7D2-2ECD-EF5F-677932ADEF30}"/>
              </a:ext>
            </a:extLst>
          </p:cNvPr>
          <p:cNvSpPr txBox="1"/>
          <p:nvPr/>
        </p:nvSpPr>
        <p:spPr>
          <a:xfrm>
            <a:off x="3005494" y="1419628"/>
            <a:ext cx="2691888" cy="830997"/>
          </a:xfrm>
          <a:prstGeom prst="rect">
            <a:avLst/>
          </a:prstGeom>
          <a:noFill/>
        </p:spPr>
        <p:txBody>
          <a:bodyPr wrap="square" rtlCol="0">
            <a:spAutoFit/>
          </a:bodyPr>
          <a:lstStyle/>
          <a:p>
            <a:pPr algn="ctr"/>
            <a:r>
              <a:rPr lang="en-US" sz="2400" dirty="0"/>
              <a:t>MS</a:t>
            </a:r>
            <a:r>
              <a:rPr lang="en-US" sz="2400" baseline="30000" dirty="0"/>
              <a:t>2</a:t>
            </a:r>
            <a:r>
              <a:rPr lang="en-US" sz="2400" dirty="0"/>
              <a:t> operations use </a:t>
            </a:r>
            <a:r>
              <a:rPr lang="en-US" sz="2400" b="1" dirty="0" err="1"/>
              <a:t>MatchMS</a:t>
            </a:r>
            <a:endParaRPr lang="en-US" sz="2400" b="1" dirty="0"/>
          </a:p>
        </p:txBody>
      </p:sp>
      <p:pic>
        <p:nvPicPr>
          <p:cNvPr id="9" name="Picture 2" descr="matchms code design">
            <a:extLst>
              <a:ext uri="{FF2B5EF4-FFF2-40B4-BE49-F238E27FC236}">
                <a16:creationId xmlns:a16="http://schemas.microsoft.com/office/drawing/2014/main" id="{69606DB0-61EE-23A1-BDF9-A4B0261274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3277450" y="3623228"/>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E84EE4-C147-A32C-28DB-E81E8E814933}"/>
              </a:ext>
            </a:extLst>
          </p:cNvPr>
          <p:cNvSpPr txBox="1"/>
          <p:nvPr/>
        </p:nvSpPr>
        <p:spPr>
          <a:xfrm>
            <a:off x="798121" y="7508736"/>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3" name="TextBox 12">
            <a:extLst>
              <a:ext uri="{FF2B5EF4-FFF2-40B4-BE49-F238E27FC236}">
                <a16:creationId xmlns:a16="http://schemas.microsoft.com/office/drawing/2014/main" id="{967F0B86-626E-0BDA-E1EC-247EC4B918BB}"/>
              </a:ext>
            </a:extLst>
          </p:cNvPr>
          <p:cNvSpPr txBox="1"/>
          <p:nvPr/>
        </p:nvSpPr>
        <p:spPr>
          <a:xfrm>
            <a:off x="737582" y="8119867"/>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E988BCA6-EA33-2F24-C8F4-E1711BD60C43}"/>
              </a:ext>
            </a:extLst>
          </p:cNvPr>
          <p:cNvSpPr txBox="1"/>
          <p:nvPr/>
        </p:nvSpPr>
        <p:spPr>
          <a:xfrm>
            <a:off x="2805345" y="5461347"/>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Huber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JOSS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9E0EA23C-2021-98BE-910F-B4B224AE8121}"/>
              </a:ext>
            </a:extLst>
          </p:cNvPr>
          <p:cNvSpPr txBox="1"/>
          <p:nvPr/>
        </p:nvSpPr>
        <p:spPr>
          <a:xfrm>
            <a:off x="5861409" y="1419628"/>
            <a:ext cx="3015856" cy="1200329"/>
          </a:xfrm>
          <a:prstGeom prst="rect">
            <a:avLst/>
          </a:prstGeom>
          <a:noFill/>
        </p:spPr>
        <p:txBody>
          <a:bodyPr wrap="square" rtlCol="0">
            <a:spAutoFit/>
          </a:bodyPr>
          <a:lstStyle/>
          <a:p>
            <a:pPr algn="ctr"/>
            <a:r>
              <a:rPr lang="en-US" sz="2400" b="1" dirty="0"/>
              <a:t>pandas</a:t>
            </a:r>
            <a:r>
              <a:rPr lang="en-US" sz="2400" dirty="0"/>
              <a:t> and </a:t>
            </a:r>
            <a:r>
              <a:rPr lang="en-US" sz="2400" b="1" dirty="0" err="1"/>
              <a:t>numpy</a:t>
            </a:r>
            <a:r>
              <a:rPr lang="en-US" sz="2400" b="1" dirty="0"/>
              <a:t> </a:t>
            </a:r>
            <a:r>
              <a:rPr lang="en-US" sz="2400" dirty="0"/>
              <a:t>used for data wrangling and </a:t>
            </a:r>
            <a:r>
              <a:rPr lang="en-US" sz="2400" b="1" dirty="0"/>
              <a:t>QA/QC</a:t>
            </a:r>
          </a:p>
        </p:txBody>
      </p:sp>
      <p:pic>
        <p:nvPicPr>
          <p:cNvPr id="1026" name="Picture 2" descr="pandas (software) - Wikipedia">
            <a:extLst>
              <a:ext uri="{FF2B5EF4-FFF2-40B4-BE49-F238E27FC236}">
                <a16:creationId xmlns:a16="http://schemas.microsoft.com/office/drawing/2014/main" id="{7D0C6E76-0986-09CE-9F01-FA5E94C8F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31" y="2958241"/>
            <a:ext cx="2386583" cy="966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Numerical Python). NumPy is an open source Python library… | by  Vatsal Sharma | Medium">
            <a:extLst>
              <a:ext uri="{FF2B5EF4-FFF2-40B4-BE49-F238E27FC236}">
                <a16:creationId xmlns:a16="http://schemas.microsoft.com/office/drawing/2014/main" id="{37872360-76D5-1C17-EF26-477C730CF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388" y="3887955"/>
            <a:ext cx="1216668" cy="12166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0EBA78F-67E0-6296-56E0-0C4B9FAB5510}"/>
              </a:ext>
            </a:extLst>
          </p:cNvPr>
          <p:cNvSpPr txBox="1"/>
          <p:nvPr/>
        </p:nvSpPr>
        <p:spPr>
          <a:xfrm>
            <a:off x="9546938" y="2890498"/>
            <a:ext cx="2408356" cy="1200329"/>
          </a:xfrm>
          <a:prstGeom prst="rect">
            <a:avLst/>
          </a:prstGeom>
          <a:noFill/>
        </p:spPr>
        <p:txBody>
          <a:bodyPr wrap="square" rtlCol="0">
            <a:spAutoFit/>
          </a:bodyPr>
          <a:lstStyle/>
          <a:p>
            <a:pPr algn="ctr"/>
            <a:r>
              <a:rPr lang="en-US" sz="2400" dirty="0"/>
              <a:t>All packaged into one python package: ‘</a:t>
            </a:r>
            <a:r>
              <a:rPr lang="en-US" sz="2400" b="1" dirty="0" err="1"/>
              <a:t>pcpfm</a:t>
            </a:r>
            <a:r>
              <a:rPr lang="en-US" sz="2400" dirty="0"/>
              <a:t>’</a:t>
            </a:r>
          </a:p>
        </p:txBody>
      </p:sp>
      <p:sp>
        <p:nvSpPr>
          <p:cNvPr id="21" name="TextBox 20">
            <a:extLst>
              <a:ext uri="{FF2B5EF4-FFF2-40B4-BE49-F238E27FC236}">
                <a16:creationId xmlns:a16="http://schemas.microsoft.com/office/drawing/2014/main" id="{92194D97-F529-23D5-C8A2-6C6100D7DD97}"/>
              </a:ext>
            </a:extLst>
          </p:cNvPr>
          <p:cNvSpPr txBox="1"/>
          <p:nvPr/>
        </p:nvSpPr>
        <p:spPr>
          <a:xfrm>
            <a:off x="5335199" y="5405001"/>
            <a:ext cx="4211739" cy="923330"/>
          </a:xfrm>
          <a:prstGeom prst="rect">
            <a:avLst/>
          </a:prstGeom>
          <a:noFill/>
        </p:spPr>
        <p:txBody>
          <a:bodyPr wrap="square" rtlCol="0">
            <a:spAutoFit/>
          </a:bodyPr>
          <a:lstStyle/>
          <a:p>
            <a:pPr algn="ctr"/>
            <a:r>
              <a:rPr lang="en-US" dirty="0">
                <a:latin typeface="Arial" charset="0"/>
                <a:ea typeface="Lato" panose="020F0502020204030203" pitchFamily="34" charset="0"/>
                <a:cs typeface="Arial" charset="0"/>
              </a:rPr>
              <a:t>McKinney</a:t>
            </a:r>
            <a:r>
              <a:rPr lang="en-US" i="1" dirty="0">
                <a:latin typeface="Arial" charset="0"/>
                <a:ea typeface="Lato" panose="020F0502020204030203" pitchFamily="34" charset="0"/>
                <a:cs typeface="Arial" charset="0"/>
              </a:rPr>
              <a:t> </a:t>
            </a:r>
            <a:r>
              <a:rPr lang="en-US" dirty="0">
                <a:latin typeface="Arial" charset="0"/>
                <a:ea typeface="Lato" panose="020F0502020204030203" pitchFamily="34" charset="0"/>
                <a:cs typeface="Arial" charset="0"/>
              </a:rPr>
              <a:t>2010</a:t>
            </a:r>
          </a:p>
          <a:p>
            <a:pPr algn="ctr"/>
            <a:r>
              <a:rPr lang="en-US" dirty="0">
                <a:latin typeface="Lato" panose="020F0502020204030203" pitchFamily="34" charset="0"/>
                <a:ea typeface="Lato" panose="020F0502020204030203" pitchFamily="34" charset="0"/>
                <a:cs typeface="Lato" panose="020F0502020204030203" pitchFamily="34" charset="0"/>
              </a:rPr>
              <a:t>Harris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Nature</a:t>
            </a:r>
          </a:p>
        </p:txBody>
      </p:sp>
    </p:spTree>
    <p:extLst>
      <p:ext uri="{BB962C8B-B14F-4D97-AF65-F5344CB8AC3E}">
        <p14:creationId xmlns:p14="http://schemas.microsoft.com/office/powerpoint/2010/main" val="4195415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 Supported by PCPFM</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b="77150"/>
          <a:stretch/>
        </p:blipFill>
        <p:spPr>
          <a:xfrm>
            <a:off x="2552699" y="510492"/>
            <a:ext cx="8104817" cy="1436550"/>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1500335" y="987272"/>
            <a:ext cx="1052364" cy="369332"/>
          </a:xfrm>
          <a:prstGeom prst="rect">
            <a:avLst/>
          </a:prstGeom>
          <a:noFill/>
        </p:spPr>
        <p:txBody>
          <a:bodyPr wrap="square" rtlCol="0">
            <a:spAutoFit/>
          </a:bodyPr>
          <a:lstStyle/>
          <a:p>
            <a:pPr algn="ctr"/>
            <a:r>
              <a:rPr lang="en-US" dirty="0"/>
              <a:t>Level 4</a:t>
            </a:r>
          </a:p>
        </p:txBody>
      </p:sp>
      <p:cxnSp>
        <p:nvCxnSpPr>
          <p:cNvPr id="4" name="Straight Arrow Connector 3">
            <a:extLst>
              <a:ext uri="{FF2B5EF4-FFF2-40B4-BE49-F238E27FC236}">
                <a16:creationId xmlns:a16="http://schemas.microsoft.com/office/drawing/2014/main" id="{7068E74B-593B-E2BC-77A7-6E215A171BF5}"/>
              </a:ext>
            </a:extLst>
          </p:cNvPr>
          <p:cNvCxnSpPr/>
          <p:nvPr/>
        </p:nvCxnSpPr>
        <p:spPr>
          <a:xfrm>
            <a:off x="1386035" y="776381"/>
            <a:ext cx="0" cy="536793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79DE3-8347-A8E8-1344-5889FCEB1261}"/>
              </a:ext>
            </a:extLst>
          </p:cNvPr>
          <p:cNvSpPr txBox="1"/>
          <p:nvPr/>
        </p:nvSpPr>
        <p:spPr>
          <a:xfrm>
            <a:off x="-246488" y="2814017"/>
            <a:ext cx="2028646" cy="646331"/>
          </a:xfrm>
          <a:prstGeom prst="rect">
            <a:avLst/>
          </a:prstGeom>
          <a:noFill/>
        </p:spPr>
        <p:txBody>
          <a:bodyPr wrap="square" rtlCol="0">
            <a:spAutoFit/>
          </a:bodyPr>
          <a:lstStyle/>
          <a:p>
            <a:pPr algn="ctr"/>
            <a:r>
              <a:rPr lang="en-US" dirty="0"/>
              <a:t>Increasing Confidence</a:t>
            </a:r>
          </a:p>
        </p:txBody>
      </p:sp>
    </p:spTree>
    <p:extLst>
      <p:ext uri="{BB962C8B-B14F-4D97-AF65-F5344CB8AC3E}">
        <p14:creationId xmlns:p14="http://schemas.microsoft.com/office/powerpoint/2010/main" val="23640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 Supported by PCPFM</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t="-1" b="38226"/>
          <a:stretch/>
        </p:blipFill>
        <p:spPr>
          <a:xfrm>
            <a:off x="2552699" y="510492"/>
            <a:ext cx="8104817" cy="3883708"/>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1500335" y="987272"/>
            <a:ext cx="1052364" cy="369332"/>
          </a:xfrm>
          <a:prstGeom prst="rect">
            <a:avLst/>
          </a:prstGeom>
          <a:noFill/>
        </p:spPr>
        <p:txBody>
          <a:bodyPr wrap="square" rtlCol="0">
            <a:spAutoFit/>
          </a:bodyPr>
          <a:lstStyle/>
          <a:p>
            <a:pPr algn="ctr"/>
            <a:r>
              <a:rPr lang="en-US" dirty="0"/>
              <a:t>Level 4</a:t>
            </a:r>
          </a:p>
        </p:txBody>
      </p:sp>
      <p:sp>
        <p:nvSpPr>
          <p:cNvPr id="4" name="TextBox 3">
            <a:extLst>
              <a:ext uri="{FF2B5EF4-FFF2-40B4-BE49-F238E27FC236}">
                <a16:creationId xmlns:a16="http://schemas.microsoft.com/office/drawing/2014/main" id="{23AA9BFD-8026-6222-DAD1-D4C213E7857A}"/>
              </a:ext>
            </a:extLst>
          </p:cNvPr>
          <p:cNvSpPr txBox="1"/>
          <p:nvPr/>
        </p:nvSpPr>
        <p:spPr>
          <a:xfrm>
            <a:off x="1500335" y="2945368"/>
            <a:ext cx="1052364" cy="369332"/>
          </a:xfrm>
          <a:prstGeom prst="rect">
            <a:avLst/>
          </a:prstGeom>
          <a:noFill/>
        </p:spPr>
        <p:txBody>
          <a:bodyPr wrap="square" rtlCol="0">
            <a:spAutoFit/>
          </a:bodyPr>
          <a:lstStyle/>
          <a:p>
            <a:pPr algn="ctr"/>
            <a:r>
              <a:rPr lang="en-US" dirty="0"/>
              <a:t>Level 2/1</a:t>
            </a:r>
          </a:p>
        </p:txBody>
      </p:sp>
      <p:cxnSp>
        <p:nvCxnSpPr>
          <p:cNvPr id="5" name="Straight Arrow Connector 4">
            <a:extLst>
              <a:ext uri="{FF2B5EF4-FFF2-40B4-BE49-F238E27FC236}">
                <a16:creationId xmlns:a16="http://schemas.microsoft.com/office/drawing/2014/main" id="{74D40E6F-4EDB-A1D5-1BBE-BA6AD19110F5}"/>
              </a:ext>
            </a:extLst>
          </p:cNvPr>
          <p:cNvCxnSpPr/>
          <p:nvPr/>
        </p:nvCxnSpPr>
        <p:spPr>
          <a:xfrm>
            <a:off x="1386035" y="776381"/>
            <a:ext cx="0" cy="536793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E24FBE-643A-8AFA-7071-9A7CA0B66ED9}"/>
              </a:ext>
            </a:extLst>
          </p:cNvPr>
          <p:cNvSpPr txBox="1"/>
          <p:nvPr/>
        </p:nvSpPr>
        <p:spPr>
          <a:xfrm>
            <a:off x="-246488" y="2814017"/>
            <a:ext cx="2028646" cy="646331"/>
          </a:xfrm>
          <a:prstGeom prst="rect">
            <a:avLst/>
          </a:prstGeom>
          <a:noFill/>
        </p:spPr>
        <p:txBody>
          <a:bodyPr wrap="square" rtlCol="0">
            <a:spAutoFit/>
          </a:bodyPr>
          <a:lstStyle/>
          <a:p>
            <a:pPr algn="ctr"/>
            <a:r>
              <a:rPr lang="en-US" dirty="0"/>
              <a:t>Increasing Confidence</a:t>
            </a:r>
          </a:p>
        </p:txBody>
      </p:sp>
    </p:spTree>
    <p:extLst>
      <p:ext uri="{BB962C8B-B14F-4D97-AF65-F5344CB8AC3E}">
        <p14:creationId xmlns:p14="http://schemas.microsoft.com/office/powerpoint/2010/main" val="2028053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 Supported by PCPFM</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t="-1" b="2673"/>
          <a:stretch/>
        </p:blipFill>
        <p:spPr>
          <a:xfrm>
            <a:off x="2552699" y="510492"/>
            <a:ext cx="8104817" cy="6118908"/>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1500335" y="987272"/>
            <a:ext cx="1052364" cy="369332"/>
          </a:xfrm>
          <a:prstGeom prst="rect">
            <a:avLst/>
          </a:prstGeom>
          <a:noFill/>
        </p:spPr>
        <p:txBody>
          <a:bodyPr wrap="square" rtlCol="0">
            <a:spAutoFit/>
          </a:bodyPr>
          <a:lstStyle/>
          <a:p>
            <a:pPr algn="ctr"/>
            <a:r>
              <a:rPr lang="en-US" dirty="0"/>
              <a:t>Level 4</a:t>
            </a:r>
          </a:p>
        </p:txBody>
      </p:sp>
      <p:sp>
        <p:nvSpPr>
          <p:cNvPr id="4" name="TextBox 3">
            <a:extLst>
              <a:ext uri="{FF2B5EF4-FFF2-40B4-BE49-F238E27FC236}">
                <a16:creationId xmlns:a16="http://schemas.microsoft.com/office/drawing/2014/main" id="{23AA9BFD-8026-6222-DAD1-D4C213E7857A}"/>
              </a:ext>
            </a:extLst>
          </p:cNvPr>
          <p:cNvSpPr txBox="1"/>
          <p:nvPr/>
        </p:nvSpPr>
        <p:spPr>
          <a:xfrm>
            <a:off x="1500335" y="2945368"/>
            <a:ext cx="1052364" cy="369332"/>
          </a:xfrm>
          <a:prstGeom prst="rect">
            <a:avLst/>
          </a:prstGeom>
          <a:noFill/>
        </p:spPr>
        <p:txBody>
          <a:bodyPr wrap="square" rtlCol="0">
            <a:spAutoFit/>
          </a:bodyPr>
          <a:lstStyle/>
          <a:p>
            <a:pPr algn="ctr"/>
            <a:r>
              <a:rPr lang="en-US" dirty="0"/>
              <a:t>Level 2/1</a:t>
            </a:r>
          </a:p>
        </p:txBody>
      </p:sp>
      <p:sp>
        <p:nvSpPr>
          <p:cNvPr id="5" name="TextBox 4">
            <a:extLst>
              <a:ext uri="{FF2B5EF4-FFF2-40B4-BE49-F238E27FC236}">
                <a16:creationId xmlns:a16="http://schemas.microsoft.com/office/drawing/2014/main" id="{E8440E79-4C13-AE4C-520E-F74F821F9E65}"/>
              </a:ext>
            </a:extLst>
          </p:cNvPr>
          <p:cNvSpPr txBox="1"/>
          <p:nvPr/>
        </p:nvSpPr>
        <p:spPr>
          <a:xfrm>
            <a:off x="1534484" y="4903464"/>
            <a:ext cx="1052364" cy="369332"/>
          </a:xfrm>
          <a:prstGeom prst="rect">
            <a:avLst/>
          </a:prstGeom>
          <a:noFill/>
        </p:spPr>
        <p:txBody>
          <a:bodyPr wrap="square" rtlCol="0">
            <a:spAutoFit/>
          </a:bodyPr>
          <a:lstStyle/>
          <a:p>
            <a:pPr algn="ctr"/>
            <a:r>
              <a:rPr lang="en-US" dirty="0"/>
              <a:t>Level 1</a:t>
            </a:r>
          </a:p>
        </p:txBody>
      </p:sp>
      <p:cxnSp>
        <p:nvCxnSpPr>
          <p:cNvPr id="7" name="Straight Arrow Connector 6">
            <a:extLst>
              <a:ext uri="{FF2B5EF4-FFF2-40B4-BE49-F238E27FC236}">
                <a16:creationId xmlns:a16="http://schemas.microsoft.com/office/drawing/2014/main" id="{876C53F6-DDB4-2B54-3FCE-7FD39F668A8D}"/>
              </a:ext>
            </a:extLst>
          </p:cNvPr>
          <p:cNvCxnSpPr/>
          <p:nvPr/>
        </p:nvCxnSpPr>
        <p:spPr>
          <a:xfrm>
            <a:off x="1386035" y="776381"/>
            <a:ext cx="0" cy="536793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368552-0A3B-1F58-5AA4-349417DD2A80}"/>
              </a:ext>
            </a:extLst>
          </p:cNvPr>
          <p:cNvSpPr txBox="1"/>
          <p:nvPr/>
        </p:nvSpPr>
        <p:spPr>
          <a:xfrm>
            <a:off x="-246488" y="2814017"/>
            <a:ext cx="2028646" cy="646331"/>
          </a:xfrm>
          <a:prstGeom prst="rect">
            <a:avLst/>
          </a:prstGeom>
          <a:noFill/>
        </p:spPr>
        <p:txBody>
          <a:bodyPr wrap="square" rtlCol="0">
            <a:spAutoFit/>
          </a:bodyPr>
          <a:lstStyle/>
          <a:p>
            <a:pPr algn="ctr"/>
            <a:r>
              <a:rPr lang="en-US" dirty="0"/>
              <a:t>Increasing Confidence</a:t>
            </a:r>
          </a:p>
        </p:txBody>
      </p:sp>
      <p:sp>
        <p:nvSpPr>
          <p:cNvPr id="11" name="Rectangle 10">
            <a:extLst>
              <a:ext uri="{FF2B5EF4-FFF2-40B4-BE49-F238E27FC236}">
                <a16:creationId xmlns:a16="http://schemas.microsoft.com/office/drawing/2014/main" id="{F6AA8539-1592-9589-00BC-61926D3D6944}"/>
              </a:ext>
            </a:extLst>
          </p:cNvPr>
          <p:cNvSpPr/>
          <p:nvPr/>
        </p:nvSpPr>
        <p:spPr>
          <a:xfrm>
            <a:off x="6692900" y="4501054"/>
            <a:ext cx="39646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92B9FA3-2961-FFF8-0E04-9476046F59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7049" y="4501054"/>
            <a:ext cx="4431205" cy="2026746"/>
          </a:xfrm>
          <a:prstGeom prst="rect">
            <a:avLst/>
          </a:prstGeom>
        </p:spPr>
      </p:pic>
    </p:spTree>
    <p:extLst>
      <p:ext uri="{BB962C8B-B14F-4D97-AF65-F5344CB8AC3E}">
        <p14:creationId xmlns:p14="http://schemas.microsoft.com/office/powerpoint/2010/main" val="112296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3D1828-8A54-802F-8DF6-C4D215062DC6}"/>
              </a:ext>
            </a:extLst>
          </p:cNvPr>
          <p:cNvGrpSpPr/>
          <p:nvPr/>
        </p:nvGrpSpPr>
        <p:grpSpPr>
          <a:xfrm>
            <a:off x="950607" y="1258008"/>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802800" y="5964514"/>
            <a:ext cx="5410530" cy="523220"/>
          </a:xfrm>
          <a:prstGeom prst="rect">
            <a:avLst/>
          </a:prstGeom>
          <a:noFill/>
        </p:spPr>
        <p:txBody>
          <a:bodyPr wrap="square" rtlCol="0">
            <a:spAutoFit/>
          </a:bodyPr>
          <a:lstStyle/>
          <a:p>
            <a:r>
              <a:rPr lang="en-US" sz="2800" b="1" dirty="0"/>
              <a:t>~1700 samples over 17 batches</a:t>
            </a:r>
          </a:p>
        </p:txBody>
      </p:sp>
      <p:sp>
        <p:nvSpPr>
          <p:cNvPr id="9" name="TextBox 8">
            <a:extLst>
              <a:ext uri="{FF2B5EF4-FFF2-40B4-BE49-F238E27FC236}">
                <a16:creationId xmlns:a16="http://schemas.microsoft.com/office/drawing/2014/main" id="{D4E35A53-BBA2-0E92-E1D6-705CB7E176D7}"/>
              </a:ext>
            </a:extLst>
          </p:cNvPr>
          <p:cNvSpPr txBox="1"/>
          <p:nvPr/>
        </p:nvSpPr>
        <p:spPr>
          <a:xfrm>
            <a:off x="6508065" y="4570621"/>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2</a:t>
            </a:r>
          </a:p>
        </p:txBody>
      </p:sp>
      <p:sp>
        <p:nvSpPr>
          <p:cNvPr id="11" name="TextBox 10">
            <a:extLst>
              <a:ext uri="{FF2B5EF4-FFF2-40B4-BE49-F238E27FC236}">
                <a16:creationId xmlns:a16="http://schemas.microsoft.com/office/drawing/2014/main" id="{C08F9CA4-CB27-D97A-1C46-646E2C68D41D}"/>
              </a:ext>
            </a:extLst>
          </p:cNvPr>
          <p:cNvSpPr txBox="1"/>
          <p:nvPr/>
        </p:nvSpPr>
        <p:spPr>
          <a:xfrm>
            <a:off x="5060384" y="2959677"/>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1</a:t>
            </a:r>
          </a:p>
        </p:txBody>
      </p:sp>
      <p:sp>
        <p:nvSpPr>
          <p:cNvPr id="20" name="Google Shape;697;p15">
            <a:extLst>
              <a:ext uri="{FF2B5EF4-FFF2-40B4-BE49-F238E27FC236}">
                <a16:creationId xmlns:a16="http://schemas.microsoft.com/office/drawing/2014/main" id="{774D3FFE-B920-7729-8476-479B785B943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QC: batch effect</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95266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276452" y="1203410"/>
            <a:ext cx="10597898" cy="4564654"/>
            <a:chOff x="464252" y="1089002"/>
            <a:chExt cx="11439595" cy="5036084"/>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29" name="Picture 28">
              <a:extLst>
                <a:ext uri="{FF2B5EF4-FFF2-40B4-BE49-F238E27FC236}">
                  <a16:creationId xmlns:a16="http://schemas.microsoft.com/office/drawing/2014/main" id="{2B3A4E28-20CE-1A88-1772-AF849D4AE8B3}"/>
                </a:ext>
              </a:extLst>
            </p:cNvPr>
            <p:cNvPicPr>
              <a:picLocks noChangeAspect="1"/>
            </p:cNvPicPr>
            <p:nvPr/>
          </p:nvPicPr>
          <p:blipFill>
            <a:blip r:embed="rId5"/>
            <a:stretch>
              <a:fillRect/>
            </a:stretch>
          </p:blipFill>
          <p:spPr>
            <a:xfrm>
              <a:off x="5414331" y="1103464"/>
              <a:ext cx="4264927" cy="463743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6"/>
          <a:srcRect l="10555" t="6896" r="26690" b="11263"/>
          <a:stretch/>
        </p:blipFill>
        <p:spPr>
          <a:xfrm>
            <a:off x="1226601" y="1203410"/>
            <a:ext cx="4324042" cy="4229450"/>
          </a:xfrm>
          <a:prstGeom prst="rect">
            <a:avLst/>
          </a:prstGeom>
        </p:spPr>
      </p:pic>
      <p:sp>
        <p:nvSpPr>
          <p:cNvPr id="7" name="Up-Down Arrow 6">
            <a:extLst>
              <a:ext uri="{FF2B5EF4-FFF2-40B4-BE49-F238E27FC236}">
                <a16:creationId xmlns:a16="http://schemas.microsoft.com/office/drawing/2014/main" id="{B59C2EEB-77E3-9179-5007-5AFEF80E82B7}"/>
              </a:ext>
            </a:extLst>
          </p:cNvPr>
          <p:cNvSpPr/>
          <p:nvPr/>
        </p:nvSpPr>
        <p:spPr>
          <a:xfrm rot="5400000">
            <a:off x="3348406" y="2621581"/>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40061" y="2798444"/>
            <a:ext cx="5410530" cy="523220"/>
          </a:xfrm>
          <a:prstGeom prst="rect">
            <a:avLst/>
          </a:prstGeom>
          <a:noFill/>
        </p:spPr>
        <p:txBody>
          <a:bodyPr wrap="square" rtlCol="0">
            <a:spAutoFit/>
          </a:bodyPr>
          <a:lstStyle/>
          <a:p>
            <a:pPr algn="ctr"/>
            <a:r>
              <a:rPr lang="en-US" sz="2800" b="1" dirty="0"/>
              <a:t>Calibration</a:t>
            </a:r>
          </a:p>
        </p:txBody>
      </p:sp>
      <p:sp>
        <p:nvSpPr>
          <p:cNvPr id="31" name="Up-Down Arrow 30">
            <a:extLst>
              <a:ext uri="{FF2B5EF4-FFF2-40B4-BE49-F238E27FC236}">
                <a16:creationId xmlns:a16="http://schemas.microsoft.com/office/drawing/2014/main" id="{5DCBF4B3-C534-66AD-A4C0-4303002EEBB0}"/>
              </a:ext>
            </a:extLst>
          </p:cNvPr>
          <p:cNvSpPr/>
          <p:nvPr/>
        </p:nvSpPr>
        <p:spPr>
          <a:xfrm rot="5400000">
            <a:off x="3362920" y="2806532"/>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54575" y="2983395"/>
            <a:ext cx="5410530" cy="523220"/>
          </a:xfrm>
          <a:prstGeom prst="rect">
            <a:avLst/>
          </a:prstGeom>
          <a:noFill/>
        </p:spPr>
        <p:txBody>
          <a:bodyPr wrap="square" rtlCol="0">
            <a:spAutoFit/>
          </a:bodyPr>
          <a:lstStyle/>
          <a:p>
            <a:pPr algn="ctr"/>
            <a:r>
              <a:rPr lang="en-US" sz="2800" b="1" dirty="0"/>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7"/>
          <a:srcRect t="5817" r="30387" b="5983"/>
          <a:stretch/>
        </p:blipFill>
        <p:spPr>
          <a:xfrm>
            <a:off x="5822080" y="1197575"/>
            <a:ext cx="3981283" cy="4253071"/>
          </a:xfrm>
          <a:prstGeom prst="rect">
            <a:avLst/>
          </a:prstGeom>
        </p:spPr>
      </p:pic>
      <p:pic>
        <p:nvPicPr>
          <p:cNvPr id="2" name="Picture 1">
            <a:extLst>
              <a:ext uri="{FF2B5EF4-FFF2-40B4-BE49-F238E27FC236}">
                <a16:creationId xmlns:a16="http://schemas.microsoft.com/office/drawing/2014/main" id="{C0C11A00-E229-6702-5446-FC554EB176F5}"/>
              </a:ext>
            </a:extLst>
          </p:cNvPr>
          <p:cNvPicPr>
            <a:picLocks noChangeAspect="1"/>
          </p:cNvPicPr>
          <p:nvPr/>
        </p:nvPicPr>
        <p:blipFill>
          <a:blip r:embed="rId8"/>
          <a:stretch>
            <a:fillRect/>
          </a:stretch>
        </p:blipFill>
        <p:spPr>
          <a:xfrm>
            <a:off x="1251526" y="1216518"/>
            <a:ext cx="4274191" cy="4220224"/>
          </a:xfrm>
          <a:prstGeom prst="rect">
            <a:avLst/>
          </a:prstGeom>
        </p:spPr>
      </p:pic>
      <p:sp>
        <p:nvSpPr>
          <p:cNvPr id="3" name="TextBox 2">
            <a:extLst>
              <a:ext uri="{FF2B5EF4-FFF2-40B4-BE49-F238E27FC236}">
                <a16:creationId xmlns:a16="http://schemas.microsoft.com/office/drawing/2014/main" id="{B5A41DAF-A08D-A4F4-0F9F-895FABFD4EFA}"/>
              </a:ext>
            </a:extLst>
          </p:cNvPr>
          <p:cNvSpPr txBox="1"/>
          <p:nvPr/>
        </p:nvSpPr>
        <p:spPr>
          <a:xfrm>
            <a:off x="1858602" y="5497240"/>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9.8%</a:t>
            </a:r>
          </a:p>
        </p:txBody>
      </p:sp>
      <p:sp>
        <p:nvSpPr>
          <p:cNvPr id="5" name="TextBox 4">
            <a:extLst>
              <a:ext uri="{FF2B5EF4-FFF2-40B4-BE49-F238E27FC236}">
                <a16:creationId xmlns:a16="http://schemas.microsoft.com/office/drawing/2014/main" id="{FC3DDE90-5A31-38EB-7B4E-87ADC50BDFE4}"/>
              </a:ext>
            </a:extLst>
          </p:cNvPr>
          <p:cNvSpPr txBox="1"/>
          <p:nvPr/>
        </p:nvSpPr>
        <p:spPr>
          <a:xfrm rot="16200000">
            <a:off x="-775353" y="3022902"/>
            <a:ext cx="3499068"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3.1%</a:t>
            </a:r>
          </a:p>
        </p:txBody>
      </p:sp>
      <p:pic>
        <p:nvPicPr>
          <p:cNvPr id="6" name="Picture 5">
            <a:extLst>
              <a:ext uri="{FF2B5EF4-FFF2-40B4-BE49-F238E27FC236}">
                <a16:creationId xmlns:a16="http://schemas.microsoft.com/office/drawing/2014/main" id="{E806953D-484E-6E38-F58D-382E49568363}"/>
              </a:ext>
            </a:extLst>
          </p:cNvPr>
          <p:cNvPicPr>
            <a:picLocks noChangeAspect="1"/>
          </p:cNvPicPr>
          <p:nvPr/>
        </p:nvPicPr>
        <p:blipFill>
          <a:blip r:embed="rId9"/>
          <a:stretch>
            <a:fillRect/>
          </a:stretch>
        </p:blipFill>
        <p:spPr>
          <a:xfrm>
            <a:off x="5781082" y="1211578"/>
            <a:ext cx="4063278" cy="4239068"/>
          </a:xfrm>
          <a:prstGeom prst="rect">
            <a:avLst/>
          </a:prstGeom>
        </p:spPr>
      </p:pic>
      <p:sp>
        <p:nvSpPr>
          <p:cNvPr id="9" name="Google Shape;697;p15">
            <a:extLst>
              <a:ext uri="{FF2B5EF4-FFF2-40B4-BE49-F238E27FC236}">
                <a16:creationId xmlns:a16="http://schemas.microsoft.com/office/drawing/2014/main" id="{CB14ADA5-9F6D-42BA-C003-85D5F89D4AAF}"/>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Batch effect correction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57883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9297-CC0A-1A38-651B-743F7D87A4FE}"/>
              </a:ext>
            </a:extLst>
          </p:cNvPr>
          <p:cNvPicPr>
            <a:picLocks noChangeAspect="1"/>
          </p:cNvPicPr>
          <p:nvPr/>
        </p:nvPicPr>
        <p:blipFill rotWithShape="1">
          <a:blip r:embed="rId3"/>
          <a:srcRect b="50000"/>
          <a:stretch/>
        </p:blipFill>
        <p:spPr>
          <a:xfrm>
            <a:off x="3405159" y="1241867"/>
            <a:ext cx="5091395" cy="3429000"/>
          </a:xfrm>
          <a:prstGeom prst="rect">
            <a:avLst/>
          </a:prstGeom>
        </p:spPr>
      </p:pic>
      <p:pic>
        <p:nvPicPr>
          <p:cNvPr id="6" name="Picture 5">
            <a:extLst>
              <a:ext uri="{FF2B5EF4-FFF2-40B4-BE49-F238E27FC236}">
                <a16:creationId xmlns:a16="http://schemas.microsoft.com/office/drawing/2014/main" id="{456C109D-0B8C-8739-3935-87A862A067BE}"/>
              </a:ext>
            </a:extLst>
          </p:cNvPr>
          <p:cNvPicPr>
            <a:picLocks noChangeAspect="1"/>
          </p:cNvPicPr>
          <p:nvPr/>
        </p:nvPicPr>
        <p:blipFill rotWithShape="1">
          <a:blip r:embed="rId3"/>
          <a:srcRect t="88556"/>
          <a:stretch/>
        </p:blipFill>
        <p:spPr>
          <a:xfrm>
            <a:off x="3409641" y="4770852"/>
            <a:ext cx="5091395" cy="784810"/>
          </a:xfrm>
          <a:prstGeom prst="rect">
            <a:avLst/>
          </a:prstGeom>
        </p:spPr>
      </p:pic>
      <p:cxnSp>
        <p:nvCxnSpPr>
          <p:cNvPr id="12" name="Straight Connector 11">
            <a:extLst>
              <a:ext uri="{FF2B5EF4-FFF2-40B4-BE49-F238E27FC236}">
                <a16:creationId xmlns:a16="http://schemas.microsoft.com/office/drawing/2014/main" id="{894568C2-96D2-1F04-6E39-77136935D767}"/>
              </a:ext>
            </a:extLst>
          </p:cNvPr>
          <p:cNvCxnSpPr/>
          <p:nvPr/>
        </p:nvCxnSpPr>
        <p:spPr>
          <a:xfrm flipV="1">
            <a:off x="3277412"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EB479-1DAD-8919-6B38-4AF959C101A2}"/>
              </a:ext>
            </a:extLst>
          </p:cNvPr>
          <p:cNvCxnSpPr/>
          <p:nvPr/>
        </p:nvCxnSpPr>
        <p:spPr>
          <a:xfrm flipV="1">
            <a:off x="3281895"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2744C-78A3-C5E4-D1E8-67F0EEFB5F5B}"/>
              </a:ext>
            </a:extLst>
          </p:cNvPr>
          <p:cNvCxnSpPr/>
          <p:nvPr/>
        </p:nvCxnSpPr>
        <p:spPr>
          <a:xfrm flipV="1">
            <a:off x="8276258"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21A2AA-E02A-36A4-AB58-B5BE45FD9DA6}"/>
              </a:ext>
            </a:extLst>
          </p:cNvPr>
          <p:cNvCxnSpPr/>
          <p:nvPr/>
        </p:nvCxnSpPr>
        <p:spPr>
          <a:xfrm flipV="1">
            <a:off x="8280741"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196045-1ADE-3E8E-BF74-E46D07A2143C}"/>
              </a:ext>
            </a:extLst>
          </p:cNvPr>
          <p:cNvSpPr txBox="1"/>
          <p:nvPr/>
        </p:nvSpPr>
        <p:spPr>
          <a:xfrm>
            <a:off x="2807810" y="4714522"/>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-6</a:t>
            </a:r>
          </a:p>
        </p:txBody>
      </p:sp>
      <p:sp>
        <p:nvSpPr>
          <p:cNvPr id="19" name="TextBox 18">
            <a:extLst>
              <a:ext uri="{FF2B5EF4-FFF2-40B4-BE49-F238E27FC236}">
                <a16:creationId xmlns:a16="http://schemas.microsoft.com/office/drawing/2014/main" id="{47FE2756-2A2C-93B4-1E3B-851F33FF85A5}"/>
              </a:ext>
            </a:extLst>
          </p:cNvPr>
          <p:cNvSpPr txBox="1"/>
          <p:nvPr/>
        </p:nvSpPr>
        <p:spPr>
          <a:xfrm>
            <a:off x="2808543" y="3210884"/>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0</a:t>
            </a:r>
          </a:p>
        </p:txBody>
      </p:sp>
      <p:sp>
        <p:nvSpPr>
          <p:cNvPr id="20" name="TextBox 19">
            <a:extLst>
              <a:ext uri="{FF2B5EF4-FFF2-40B4-BE49-F238E27FC236}">
                <a16:creationId xmlns:a16="http://schemas.microsoft.com/office/drawing/2014/main" id="{8FC566CD-D2D6-E9E4-1837-ACEF141BF152}"/>
              </a:ext>
            </a:extLst>
          </p:cNvPr>
          <p:cNvSpPr txBox="1"/>
          <p:nvPr/>
        </p:nvSpPr>
        <p:spPr>
          <a:xfrm>
            <a:off x="2814833" y="1790241"/>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2</a:t>
            </a:r>
          </a:p>
        </p:txBody>
      </p:sp>
      <p:sp>
        <p:nvSpPr>
          <p:cNvPr id="21" name="TextBox 20">
            <a:extLst>
              <a:ext uri="{FF2B5EF4-FFF2-40B4-BE49-F238E27FC236}">
                <a16:creationId xmlns:a16="http://schemas.microsoft.com/office/drawing/2014/main" id="{EC333A8E-C5CC-D299-5406-A780489FF34B}"/>
              </a:ext>
            </a:extLst>
          </p:cNvPr>
          <p:cNvSpPr txBox="1"/>
          <p:nvPr/>
        </p:nvSpPr>
        <p:spPr>
          <a:xfrm>
            <a:off x="4633309" y="555566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Sample Number</a:t>
            </a:r>
          </a:p>
        </p:txBody>
      </p:sp>
      <p:sp>
        <p:nvSpPr>
          <p:cNvPr id="22" name="TextBox 21">
            <a:extLst>
              <a:ext uri="{FF2B5EF4-FFF2-40B4-BE49-F238E27FC236}">
                <a16:creationId xmlns:a16="http://schemas.microsoft.com/office/drawing/2014/main" id="{1BE4A50D-5B84-5E77-280B-21EDB5F7DF00}"/>
              </a:ext>
            </a:extLst>
          </p:cNvPr>
          <p:cNvSpPr txBox="1"/>
          <p:nvPr/>
        </p:nvSpPr>
        <p:spPr>
          <a:xfrm rot="16200000">
            <a:off x="1446721" y="319568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 Features Z-Score</a:t>
            </a:r>
          </a:p>
        </p:txBody>
      </p:sp>
      <p:sp>
        <p:nvSpPr>
          <p:cNvPr id="23" name="Oval 22">
            <a:extLst>
              <a:ext uri="{FF2B5EF4-FFF2-40B4-BE49-F238E27FC236}">
                <a16:creationId xmlns:a16="http://schemas.microsoft.com/office/drawing/2014/main" id="{E0C4698B-8532-8882-EEAB-70D77CA6248F}"/>
              </a:ext>
            </a:extLst>
          </p:cNvPr>
          <p:cNvSpPr/>
          <p:nvPr/>
        </p:nvSpPr>
        <p:spPr>
          <a:xfrm>
            <a:off x="3745260" y="4998725"/>
            <a:ext cx="1688950" cy="4087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88D491-02BB-0C44-8478-AC886BE6C77B}"/>
              </a:ext>
            </a:extLst>
          </p:cNvPr>
          <p:cNvSpPr txBox="1"/>
          <p:nvPr/>
        </p:nvSpPr>
        <p:spPr>
          <a:xfrm>
            <a:off x="5312346" y="4884791"/>
            <a:ext cx="1956056"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Failed Injections</a:t>
            </a:r>
          </a:p>
        </p:txBody>
      </p:sp>
      <p:sp>
        <p:nvSpPr>
          <p:cNvPr id="3" name="Google Shape;697;p15">
            <a:extLst>
              <a:ext uri="{FF2B5EF4-FFF2-40B4-BE49-F238E27FC236}">
                <a16:creationId xmlns:a16="http://schemas.microsoft.com/office/drawing/2014/main" id="{CAFF4AA5-4D62-299E-4C3F-7B6522D2A40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Outlier Detection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16164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2E91-4812-7345-6D0C-9336067743E3}"/>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35F49396-5494-3E99-48D3-56259BB5C3FC}"/>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Example Reports</a:t>
            </a:r>
            <a:endParaRPr lang="en-US" sz="32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8B2BC82C-F1D7-A78F-6B69-93256F1E93A8}"/>
              </a:ext>
            </a:extLst>
          </p:cNvPr>
          <p:cNvPicPr>
            <a:picLocks noChangeAspect="1"/>
          </p:cNvPicPr>
          <p:nvPr/>
        </p:nvPicPr>
        <p:blipFill>
          <a:blip r:embed="rId3"/>
          <a:stretch>
            <a:fillRect/>
          </a:stretch>
        </p:blipFill>
        <p:spPr>
          <a:xfrm>
            <a:off x="275141" y="1309827"/>
            <a:ext cx="3483298" cy="4914591"/>
          </a:xfrm>
          <a:prstGeom prst="rect">
            <a:avLst/>
          </a:prstGeom>
        </p:spPr>
      </p:pic>
      <p:pic>
        <p:nvPicPr>
          <p:cNvPr id="7" name="Picture 6">
            <a:extLst>
              <a:ext uri="{FF2B5EF4-FFF2-40B4-BE49-F238E27FC236}">
                <a16:creationId xmlns:a16="http://schemas.microsoft.com/office/drawing/2014/main" id="{4D136D70-D865-068C-FA37-E2C1F9C9806D}"/>
              </a:ext>
            </a:extLst>
          </p:cNvPr>
          <p:cNvPicPr>
            <a:picLocks noChangeAspect="1"/>
          </p:cNvPicPr>
          <p:nvPr/>
        </p:nvPicPr>
        <p:blipFill>
          <a:blip r:embed="rId4"/>
          <a:stretch>
            <a:fillRect/>
          </a:stretch>
        </p:blipFill>
        <p:spPr>
          <a:xfrm>
            <a:off x="3758439" y="1328693"/>
            <a:ext cx="4618531" cy="4914590"/>
          </a:xfrm>
          <a:prstGeom prst="rect">
            <a:avLst/>
          </a:prstGeom>
        </p:spPr>
      </p:pic>
      <p:pic>
        <p:nvPicPr>
          <p:cNvPr id="9" name="Picture 8">
            <a:extLst>
              <a:ext uri="{FF2B5EF4-FFF2-40B4-BE49-F238E27FC236}">
                <a16:creationId xmlns:a16="http://schemas.microsoft.com/office/drawing/2014/main" id="{4DF72A18-B0EE-F15D-D162-6D0F9021D746}"/>
              </a:ext>
            </a:extLst>
          </p:cNvPr>
          <p:cNvPicPr>
            <a:picLocks noChangeAspect="1"/>
          </p:cNvPicPr>
          <p:nvPr/>
        </p:nvPicPr>
        <p:blipFill>
          <a:blip r:embed="rId5"/>
          <a:stretch>
            <a:fillRect/>
          </a:stretch>
        </p:blipFill>
        <p:spPr>
          <a:xfrm>
            <a:off x="8433562" y="1328693"/>
            <a:ext cx="3601121" cy="5100332"/>
          </a:xfrm>
          <a:prstGeom prst="rect">
            <a:avLst/>
          </a:prstGeom>
        </p:spPr>
      </p:pic>
    </p:spTree>
    <p:extLst>
      <p:ext uri="{BB962C8B-B14F-4D97-AF65-F5344CB8AC3E}">
        <p14:creationId xmlns:p14="http://schemas.microsoft.com/office/powerpoint/2010/main" val="163545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4522E9E8-B8DF-B9F6-39E6-4939B02103E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Outputs for both Programs and Users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4C5DE6C-3D22-169B-43C9-DEA9972A8FA9}"/>
              </a:ext>
            </a:extLst>
          </p:cNvPr>
          <p:cNvPicPr>
            <a:picLocks noChangeAspect="1"/>
          </p:cNvPicPr>
          <p:nvPr/>
        </p:nvPicPr>
        <p:blipFill>
          <a:blip r:embed="rId3"/>
          <a:stretch>
            <a:fillRect/>
          </a:stretch>
        </p:blipFill>
        <p:spPr>
          <a:xfrm>
            <a:off x="8134445" y="1314449"/>
            <a:ext cx="3821256" cy="4229101"/>
          </a:xfrm>
          <a:prstGeom prst="rect">
            <a:avLst/>
          </a:prstGeom>
        </p:spPr>
      </p:pic>
      <p:sp>
        <p:nvSpPr>
          <p:cNvPr id="2" name="TextBox 1">
            <a:extLst>
              <a:ext uri="{FF2B5EF4-FFF2-40B4-BE49-F238E27FC236}">
                <a16:creationId xmlns:a16="http://schemas.microsoft.com/office/drawing/2014/main" id="{ABCD2412-9D7D-5624-62C3-085DCB714FE6}"/>
              </a:ext>
            </a:extLst>
          </p:cNvPr>
          <p:cNvSpPr txBox="1"/>
          <p:nvPr/>
        </p:nvSpPr>
        <p:spPr>
          <a:xfrm>
            <a:off x="8406773" y="991134"/>
            <a:ext cx="3276600" cy="369332"/>
          </a:xfrm>
          <a:prstGeom prst="rect">
            <a:avLst/>
          </a:prstGeom>
          <a:noFill/>
        </p:spPr>
        <p:txBody>
          <a:bodyPr wrap="square" rtlCol="0">
            <a:spAutoFit/>
          </a:bodyPr>
          <a:lstStyle/>
          <a:p>
            <a:pPr algn="ctr"/>
            <a:r>
              <a:rPr lang="en-US" b="1" dirty="0"/>
              <a:t>JSON</a:t>
            </a:r>
          </a:p>
        </p:txBody>
      </p:sp>
      <p:pic>
        <p:nvPicPr>
          <p:cNvPr id="3" name="Picture 2">
            <a:extLst>
              <a:ext uri="{FF2B5EF4-FFF2-40B4-BE49-F238E27FC236}">
                <a16:creationId xmlns:a16="http://schemas.microsoft.com/office/drawing/2014/main" id="{E8D0C727-1D87-F885-1961-85319AA7A2F8}"/>
              </a:ext>
            </a:extLst>
          </p:cNvPr>
          <p:cNvPicPr>
            <a:picLocks noChangeAspect="1"/>
          </p:cNvPicPr>
          <p:nvPr/>
        </p:nvPicPr>
        <p:blipFill>
          <a:blip r:embed="rId4"/>
          <a:stretch>
            <a:fillRect/>
          </a:stretch>
        </p:blipFill>
        <p:spPr>
          <a:xfrm>
            <a:off x="4145771" y="1585433"/>
            <a:ext cx="3424288" cy="3321191"/>
          </a:xfrm>
          <a:prstGeom prst="rect">
            <a:avLst/>
          </a:prstGeom>
        </p:spPr>
      </p:pic>
      <p:sp>
        <p:nvSpPr>
          <p:cNvPr id="4" name="TextBox 3">
            <a:extLst>
              <a:ext uri="{FF2B5EF4-FFF2-40B4-BE49-F238E27FC236}">
                <a16:creationId xmlns:a16="http://schemas.microsoft.com/office/drawing/2014/main" id="{51EE852C-6FFB-B1AD-1F2C-6C7355D27E74}"/>
              </a:ext>
            </a:extLst>
          </p:cNvPr>
          <p:cNvSpPr txBox="1"/>
          <p:nvPr/>
        </p:nvSpPr>
        <p:spPr>
          <a:xfrm>
            <a:off x="4293459" y="991668"/>
            <a:ext cx="3276600" cy="369332"/>
          </a:xfrm>
          <a:prstGeom prst="rect">
            <a:avLst/>
          </a:prstGeom>
          <a:noFill/>
        </p:spPr>
        <p:txBody>
          <a:bodyPr wrap="square" rtlCol="0">
            <a:spAutoFit/>
          </a:bodyPr>
          <a:lstStyle/>
          <a:p>
            <a:pPr algn="ctr"/>
            <a:r>
              <a:rPr lang="en-US" b="1" dirty="0"/>
              <a:t>Annotated Feature Tables</a:t>
            </a:r>
          </a:p>
        </p:txBody>
      </p:sp>
      <p:pic>
        <p:nvPicPr>
          <p:cNvPr id="6" name="Picture 5">
            <a:extLst>
              <a:ext uri="{FF2B5EF4-FFF2-40B4-BE49-F238E27FC236}">
                <a16:creationId xmlns:a16="http://schemas.microsoft.com/office/drawing/2014/main" id="{1872F57F-4F20-C351-DE7E-140745A23007}"/>
              </a:ext>
            </a:extLst>
          </p:cNvPr>
          <p:cNvPicPr>
            <a:picLocks noChangeAspect="1"/>
          </p:cNvPicPr>
          <p:nvPr/>
        </p:nvPicPr>
        <p:blipFill>
          <a:blip r:embed="rId5"/>
          <a:stretch>
            <a:fillRect/>
          </a:stretch>
        </p:blipFill>
        <p:spPr>
          <a:xfrm>
            <a:off x="236299" y="1585433"/>
            <a:ext cx="3702572" cy="3321191"/>
          </a:xfrm>
          <a:prstGeom prst="rect">
            <a:avLst/>
          </a:prstGeom>
        </p:spPr>
      </p:pic>
      <p:sp>
        <p:nvSpPr>
          <p:cNvPr id="7" name="TextBox 6">
            <a:extLst>
              <a:ext uri="{FF2B5EF4-FFF2-40B4-BE49-F238E27FC236}">
                <a16:creationId xmlns:a16="http://schemas.microsoft.com/office/drawing/2014/main" id="{90EF6F36-E982-4BE9-79A8-91FA87B2ED5D}"/>
              </a:ext>
            </a:extLst>
          </p:cNvPr>
          <p:cNvSpPr txBox="1"/>
          <p:nvPr/>
        </p:nvSpPr>
        <p:spPr>
          <a:xfrm>
            <a:off x="449285" y="993850"/>
            <a:ext cx="3276600" cy="369332"/>
          </a:xfrm>
          <a:prstGeom prst="rect">
            <a:avLst/>
          </a:prstGeom>
          <a:noFill/>
        </p:spPr>
        <p:txBody>
          <a:bodyPr wrap="square" rtlCol="0">
            <a:spAutoFit/>
          </a:bodyPr>
          <a:lstStyle/>
          <a:p>
            <a:pPr algn="ctr"/>
            <a:r>
              <a:rPr lang="en-US" b="1" dirty="0"/>
              <a:t>PDF Reports</a:t>
            </a:r>
          </a:p>
        </p:txBody>
      </p:sp>
    </p:spTree>
    <p:extLst>
      <p:ext uri="{BB962C8B-B14F-4D97-AF65-F5344CB8AC3E}">
        <p14:creationId xmlns:p14="http://schemas.microsoft.com/office/powerpoint/2010/main" val="243369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sp>
        <p:nvSpPr>
          <p:cNvPr id="2" name="TextBox 1">
            <a:extLst>
              <a:ext uri="{FF2B5EF4-FFF2-40B4-BE49-F238E27FC236}">
                <a16:creationId xmlns:a16="http://schemas.microsoft.com/office/drawing/2014/main" id="{2821C81C-8FB3-38D9-5CFA-4E6491DDF10D}"/>
              </a:ext>
            </a:extLst>
          </p:cNvPr>
          <p:cNvSpPr txBox="1"/>
          <p:nvPr/>
        </p:nvSpPr>
        <p:spPr>
          <a:xfrm>
            <a:off x="4537506" y="3090621"/>
            <a:ext cx="7616698" cy="3416320"/>
          </a:xfrm>
          <a:prstGeom prst="rect">
            <a:avLst/>
          </a:prstGeom>
          <a:noFill/>
        </p:spPr>
        <p:txBody>
          <a:bodyPr wrap="square">
            <a:spAutoFit/>
          </a:bodyPr>
          <a:lstStyle/>
          <a:p>
            <a:r>
              <a:rPr lang="en-US" sz="2400" dirty="0"/>
              <a:t>All materials are found at</a:t>
            </a:r>
          </a:p>
          <a:p>
            <a:r>
              <a:rPr lang="en-US" sz="2400" dirty="0"/>
              <a:t>https://github.com/shuzhao-li-lab/</a:t>
            </a:r>
            <a:r>
              <a:rPr lang="en-US" sz="2400" dirty="0" err="1"/>
              <a:t>asari_pcpfm_tutorials</a:t>
            </a:r>
            <a:r>
              <a:rPr lang="en-US" sz="2400" dirty="0"/>
              <a:t> (link as QR code) </a:t>
            </a:r>
          </a:p>
          <a:p>
            <a:endParaRPr lang="en-US" sz="2400" dirty="0"/>
          </a:p>
          <a:p>
            <a:r>
              <a:rPr lang="en-US" sz="2400" dirty="0"/>
              <a:t>Tools we use: </a:t>
            </a:r>
          </a:p>
          <a:p>
            <a:endParaRPr lang="en-US" sz="2400" dirty="0"/>
          </a:p>
          <a:p>
            <a:endParaRPr lang="en-US" sz="2400" dirty="0"/>
          </a:p>
          <a:p>
            <a:endParaRPr lang="en-US" sz="2400" dirty="0"/>
          </a:p>
          <a:p>
            <a:r>
              <a:rPr lang="en-US" sz="2400" dirty="0"/>
              <a:t>Asari repo can be found by googling `asari GitHub`</a:t>
            </a:r>
          </a:p>
        </p:txBody>
      </p:sp>
      <p:pic>
        <p:nvPicPr>
          <p:cNvPr id="3" name="Picture 2" descr="A qr code on a white background&#10;&#10;Description automatically generated">
            <a:extLst>
              <a:ext uri="{FF2B5EF4-FFF2-40B4-BE49-F238E27FC236}">
                <a16:creationId xmlns:a16="http://schemas.microsoft.com/office/drawing/2014/main" id="{53BC8C79-F4A1-2822-3C73-D0B4153F22EE}"/>
              </a:ext>
            </a:extLst>
          </p:cNvPr>
          <p:cNvPicPr>
            <a:picLocks noChangeAspect="1"/>
          </p:cNvPicPr>
          <p:nvPr/>
        </p:nvPicPr>
        <p:blipFill>
          <a:blip r:embed="rId2"/>
          <a:stretch>
            <a:fillRect/>
          </a:stretch>
        </p:blipFill>
        <p:spPr>
          <a:xfrm>
            <a:off x="9027268" y="1231807"/>
            <a:ext cx="1979530" cy="199979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6E42FDF-2D02-D0B4-E012-9951B9F833F1}"/>
              </a:ext>
            </a:extLst>
          </p:cNvPr>
          <p:cNvPicPr>
            <a:picLocks noChangeAspect="1"/>
          </p:cNvPicPr>
          <p:nvPr/>
        </p:nvPicPr>
        <p:blipFill>
          <a:blip r:embed="rId3"/>
          <a:stretch>
            <a:fillRect/>
          </a:stretch>
        </p:blipFill>
        <p:spPr>
          <a:xfrm>
            <a:off x="659907" y="1305252"/>
            <a:ext cx="3614951" cy="4832357"/>
          </a:xfrm>
          <a:prstGeom prst="rect">
            <a:avLst/>
          </a:prstGeom>
        </p:spPr>
      </p:pic>
      <p:sp>
        <p:nvSpPr>
          <p:cNvPr id="10" name="Oval 9">
            <a:extLst>
              <a:ext uri="{FF2B5EF4-FFF2-40B4-BE49-F238E27FC236}">
                <a16:creationId xmlns:a16="http://schemas.microsoft.com/office/drawing/2014/main" id="{E9205525-A7BA-9A75-B1E2-72FBB1D5847A}"/>
              </a:ext>
            </a:extLst>
          </p:cNvPr>
          <p:cNvSpPr/>
          <p:nvPr/>
        </p:nvSpPr>
        <p:spPr>
          <a:xfrm>
            <a:off x="1107379" y="4854102"/>
            <a:ext cx="1801191" cy="4863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141B6A3-4F6E-1560-4AA4-86DF5B1B93EC}"/>
              </a:ext>
            </a:extLst>
          </p:cNvPr>
          <p:cNvSpPr txBox="1"/>
          <p:nvPr/>
        </p:nvSpPr>
        <p:spPr>
          <a:xfrm>
            <a:off x="6478622" y="4591455"/>
            <a:ext cx="3268494" cy="1066959"/>
          </a:xfrm>
          <a:prstGeom prst="rect">
            <a:avLst/>
          </a:prstGeom>
          <a:noFill/>
        </p:spPr>
        <p:txBody>
          <a:bodyPr wrap="square" rtlCol="0">
            <a:spAutoFit/>
          </a:bodyPr>
          <a:lstStyle/>
          <a:p>
            <a:pPr marL="342900" marR="0" indent="-342900">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a:t>
            </a:r>
            <a:r>
              <a:rPr lang="en-US" sz="2000" b="0" dirty="0">
                <a:effectLst/>
                <a:latin typeface="Arial" panose="020B0604020202020204" pitchFamily="34" charset="0"/>
                <a:ea typeface="Times New Roman" panose="02020603050405020304" pitchFamily="18" charset="0"/>
              </a:rPr>
              <a:t>sari as CLI tool</a:t>
            </a:r>
          </a:p>
          <a:p>
            <a:pPr marL="342900" marR="0" indent="-342900">
              <a:spcBef>
                <a:spcPts val="100"/>
              </a:spcBef>
              <a:spcAft>
                <a:spcPts val="100"/>
              </a:spcAft>
              <a:buFont typeface="Courier New" panose="02070309020205020404" pitchFamily="49" charset="0"/>
              <a:buChar char="o"/>
            </a:pPr>
            <a:r>
              <a:rPr lang="en-US" sz="2000" dirty="0" err="1">
                <a:latin typeface="Arial" panose="020B0604020202020204" pitchFamily="34" charset="0"/>
                <a:ea typeface="Times New Roman" panose="02020603050405020304" pitchFamily="18" charset="0"/>
              </a:rPr>
              <a:t>Jupyter</a:t>
            </a:r>
            <a:r>
              <a:rPr lang="en-US" sz="2000" dirty="0">
                <a:latin typeface="Arial" panose="020B0604020202020204" pitchFamily="34" charset="0"/>
                <a:ea typeface="Times New Roman" panose="02020603050405020304" pitchFamily="18" charset="0"/>
              </a:rPr>
              <a:t> Notebook</a:t>
            </a:r>
          </a:p>
          <a:p>
            <a:pPr marL="342900" marR="0" indent="-342900">
              <a:spcBef>
                <a:spcPts val="100"/>
              </a:spcBef>
              <a:spcAft>
                <a:spcPts val="100"/>
              </a:spcAft>
              <a:buFont typeface="Courier New" panose="02070309020205020404" pitchFamily="49" charset="0"/>
              <a:buChar char="o"/>
            </a:pPr>
            <a:r>
              <a:rPr lang="en-US" sz="2000" dirty="0">
                <a:effectLst/>
                <a:latin typeface="Arial" panose="020B0604020202020204" pitchFamily="34" charset="0"/>
                <a:ea typeface="Times New Roman" panose="02020603050405020304" pitchFamily="18" charset="0"/>
              </a:rPr>
              <a:t>Google </a:t>
            </a:r>
            <a:r>
              <a:rPr lang="en-US" sz="2000" dirty="0" err="1">
                <a:effectLst/>
                <a:latin typeface="Arial" panose="020B0604020202020204" pitchFamily="34" charset="0"/>
                <a:ea typeface="Times New Roman" panose="02020603050405020304" pitchFamily="18" charset="0"/>
              </a:rPr>
              <a:t>Colab</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12047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2185-4B6A-8A97-C9FE-8D954D16665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FAA5D559-225E-3678-4108-DEFB682C760D}"/>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PCPFM Re-Analysis Results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5" name="TextBox 64">
            <a:extLst>
              <a:ext uri="{FF2B5EF4-FFF2-40B4-BE49-F238E27FC236}">
                <a16:creationId xmlns:a16="http://schemas.microsoft.com/office/drawing/2014/main" id="{37E274D0-D7B2-EEE0-F928-9C7D825D5659}"/>
              </a:ext>
            </a:extLst>
          </p:cNvPr>
          <p:cNvSpPr txBox="1"/>
          <p:nvPr/>
        </p:nvSpPr>
        <p:spPr>
          <a:xfrm>
            <a:off x="759044" y="4863363"/>
            <a:ext cx="3898379" cy="923330"/>
          </a:xfrm>
          <a:prstGeom prst="rect">
            <a:avLst/>
          </a:prstGeom>
          <a:noFill/>
        </p:spPr>
        <p:txBody>
          <a:bodyPr wrap="square" rtlCol="0">
            <a:spAutoFit/>
          </a:bodyPr>
          <a:lstStyle/>
          <a:p>
            <a:pPr algn="ctr"/>
            <a:endParaRPr lang="en-US" dirty="0"/>
          </a:p>
          <a:p>
            <a:pPr algn="ctr"/>
            <a:r>
              <a:rPr lang="en-US" dirty="0"/>
              <a:t>PCPFM recapitulates the clustering of patients from the original manuscript</a:t>
            </a:r>
          </a:p>
        </p:txBody>
      </p:sp>
      <p:sp>
        <p:nvSpPr>
          <p:cNvPr id="124" name="TextBox 123">
            <a:extLst>
              <a:ext uri="{FF2B5EF4-FFF2-40B4-BE49-F238E27FC236}">
                <a16:creationId xmlns:a16="http://schemas.microsoft.com/office/drawing/2014/main" id="{D58FBF2C-7A44-F8F9-9913-F00109813F40}"/>
              </a:ext>
            </a:extLst>
          </p:cNvPr>
          <p:cNvSpPr txBox="1"/>
          <p:nvPr/>
        </p:nvSpPr>
        <p:spPr>
          <a:xfrm>
            <a:off x="-1276731" y="729919"/>
            <a:ext cx="6096000" cy="369332"/>
          </a:xfrm>
          <a:prstGeom prst="rect">
            <a:avLst/>
          </a:prstGeom>
          <a:noFill/>
        </p:spPr>
        <p:txBody>
          <a:bodyPr wrap="square">
            <a:spAutoFit/>
          </a:bodyPr>
          <a:lstStyle/>
          <a:p>
            <a:pPr algn="ctr"/>
            <a:r>
              <a:rPr lang="en-US" dirty="0" err="1"/>
              <a:t>Ansone</a:t>
            </a:r>
            <a:r>
              <a:rPr lang="en-US" dirty="0"/>
              <a:t> 2021 re-analysis</a:t>
            </a:r>
          </a:p>
        </p:txBody>
      </p:sp>
      <p:sp>
        <p:nvSpPr>
          <p:cNvPr id="125" name="TextBox 124">
            <a:extLst>
              <a:ext uri="{FF2B5EF4-FFF2-40B4-BE49-F238E27FC236}">
                <a16:creationId xmlns:a16="http://schemas.microsoft.com/office/drawing/2014/main" id="{996944D7-2479-5CBD-86A4-3C920E0C98C7}"/>
              </a:ext>
            </a:extLst>
          </p:cNvPr>
          <p:cNvSpPr txBox="1"/>
          <p:nvPr/>
        </p:nvSpPr>
        <p:spPr>
          <a:xfrm>
            <a:off x="5473209" y="5123612"/>
            <a:ext cx="3898379" cy="646331"/>
          </a:xfrm>
          <a:prstGeom prst="rect">
            <a:avLst/>
          </a:prstGeom>
          <a:noFill/>
        </p:spPr>
        <p:txBody>
          <a:bodyPr wrap="square" rtlCol="0">
            <a:spAutoFit/>
          </a:bodyPr>
          <a:lstStyle/>
          <a:p>
            <a:pPr algn="ctr"/>
            <a:endParaRPr lang="en-US" dirty="0"/>
          </a:p>
          <a:p>
            <a:pPr algn="ctr"/>
            <a:r>
              <a:rPr lang="en-US" dirty="0"/>
              <a:t>But produces different annotations.</a:t>
            </a:r>
          </a:p>
        </p:txBody>
      </p:sp>
      <p:sp>
        <p:nvSpPr>
          <p:cNvPr id="6" name="TextBox 5">
            <a:extLst>
              <a:ext uri="{FF2B5EF4-FFF2-40B4-BE49-F238E27FC236}">
                <a16:creationId xmlns:a16="http://schemas.microsoft.com/office/drawing/2014/main" id="{00D5844A-E93C-42A2-3A17-CD971ED0F3EE}"/>
              </a:ext>
            </a:extLst>
          </p:cNvPr>
          <p:cNvSpPr txBox="1"/>
          <p:nvPr/>
        </p:nvSpPr>
        <p:spPr>
          <a:xfrm>
            <a:off x="45872" y="6399767"/>
            <a:ext cx="7200866" cy="430887"/>
          </a:xfrm>
          <a:prstGeom prst="rect">
            <a:avLst/>
          </a:prstGeom>
          <a:noFill/>
        </p:spPr>
        <p:txBody>
          <a:bodyPr wrap="square">
            <a:spAutoFit/>
          </a:bodyPr>
          <a:lstStyle/>
          <a:p>
            <a:pPr marL="457200" marR="0" indent="-457200">
              <a:spcBef>
                <a:spcPts val="0"/>
              </a:spcBef>
              <a:spcAft>
                <a:spcPts val="0"/>
              </a:spcAft>
            </a:pPr>
            <a:r>
              <a:rPr lang="en-US" sz="1100" kern="100" dirty="0" err="1">
                <a:effectLst/>
                <a:latin typeface="Calibri" panose="020F0502020204030204" pitchFamily="34" charset="0"/>
                <a:ea typeface="Calibri" panose="020F0502020204030204" pitchFamily="34" charset="0"/>
              </a:rPr>
              <a:t>Ansone</a:t>
            </a:r>
            <a:r>
              <a:rPr lang="en-US" sz="1100" kern="100" dirty="0">
                <a:effectLst/>
                <a:latin typeface="Calibri" panose="020F0502020204030204" pitchFamily="34" charset="0"/>
                <a:ea typeface="Calibri" panose="020F0502020204030204" pitchFamily="34" charset="0"/>
              </a:rPr>
              <a:t>, L., et al., </a:t>
            </a:r>
            <a:r>
              <a:rPr lang="en-US" sz="1100" i="1" kern="100" dirty="0">
                <a:effectLst/>
                <a:latin typeface="Calibri" panose="020F0502020204030204" pitchFamily="34" charset="0"/>
                <a:ea typeface="Calibri" panose="020F0502020204030204" pitchFamily="34" charset="0"/>
              </a:rPr>
              <a:t>Amino Acid Metabolism is Significantly Altered at the Time of Admission in Hospital for Severe COVID-19 Patients: Findings from Longitudinal Targeted Metabolomics Analysis.</a:t>
            </a:r>
            <a:r>
              <a:rPr lang="en-US" sz="1100" kern="100" dirty="0">
                <a:effectLst/>
                <a:latin typeface="Calibri" panose="020F0502020204030204" pitchFamily="34" charset="0"/>
                <a:ea typeface="Calibri" panose="020F0502020204030204" pitchFamily="34" charset="0"/>
              </a:rPr>
              <a:t> </a:t>
            </a:r>
            <a:r>
              <a:rPr lang="en-US" sz="1100" kern="100" dirty="0" err="1">
                <a:effectLst/>
                <a:latin typeface="Calibri" panose="020F0502020204030204" pitchFamily="34" charset="0"/>
                <a:ea typeface="Calibri" panose="020F0502020204030204" pitchFamily="34" charset="0"/>
              </a:rPr>
              <a:t>Microbiol</a:t>
            </a:r>
            <a:r>
              <a:rPr lang="en-US" sz="1100" kern="100" dirty="0">
                <a:effectLst/>
                <a:latin typeface="Calibri" panose="020F0502020204030204" pitchFamily="34" charset="0"/>
                <a:ea typeface="Calibri" panose="020F0502020204030204" pitchFamily="34" charset="0"/>
              </a:rPr>
              <a:t> </a:t>
            </a:r>
            <a:r>
              <a:rPr lang="en-US" sz="1100" kern="100" dirty="0" err="1">
                <a:effectLst/>
                <a:latin typeface="Calibri" panose="020F0502020204030204" pitchFamily="34" charset="0"/>
                <a:ea typeface="Calibri" panose="020F0502020204030204" pitchFamily="34" charset="0"/>
              </a:rPr>
              <a:t>Spectr</a:t>
            </a:r>
            <a:r>
              <a:rPr lang="en-US" sz="1100" kern="100" dirty="0">
                <a:effectLst/>
                <a:latin typeface="Calibri" panose="020F0502020204030204" pitchFamily="34" charset="0"/>
                <a:ea typeface="Calibri" panose="020F0502020204030204" pitchFamily="34" charset="0"/>
              </a:rPr>
              <a:t>, 2021. </a:t>
            </a:r>
            <a:r>
              <a:rPr lang="en-US" sz="1100" b="1" kern="100" dirty="0">
                <a:effectLst/>
                <a:latin typeface="Calibri" panose="020F0502020204030204" pitchFamily="34" charset="0"/>
                <a:ea typeface="Calibri" panose="020F0502020204030204" pitchFamily="34" charset="0"/>
              </a:rPr>
              <a:t>9</a:t>
            </a:r>
            <a:r>
              <a:rPr lang="en-US" sz="1100" kern="100" dirty="0">
                <a:effectLst/>
                <a:latin typeface="Calibri" panose="020F0502020204030204" pitchFamily="34" charset="0"/>
                <a:ea typeface="Calibri" panose="020F0502020204030204" pitchFamily="34" charset="0"/>
              </a:rPr>
              <a:t>(3): p. e0033821.</a:t>
            </a:r>
          </a:p>
        </p:txBody>
      </p:sp>
      <p:pic>
        <p:nvPicPr>
          <p:cNvPr id="16" name="Picture 15">
            <a:extLst>
              <a:ext uri="{FF2B5EF4-FFF2-40B4-BE49-F238E27FC236}">
                <a16:creationId xmlns:a16="http://schemas.microsoft.com/office/drawing/2014/main" id="{CE48AA59-C83C-6F2F-5A8E-7659D905EE4B}"/>
              </a:ext>
            </a:extLst>
          </p:cNvPr>
          <p:cNvPicPr>
            <a:picLocks noChangeAspect="1"/>
          </p:cNvPicPr>
          <p:nvPr/>
        </p:nvPicPr>
        <p:blipFill>
          <a:blip r:embed="rId3"/>
          <a:stretch>
            <a:fillRect/>
          </a:stretch>
        </p:blipFill>
        <p:spPr>
          <a:xfrm>
            <a:off x="297767" y="1121537"/>
            <a:ext cx="4616455" cy="3793887"/>
          </a:xfrm>
          <a:prstGeom prst="rect">
            <a:avLst/>
          </a:prstGeom>
        </p:spPr>
      </p:pic>
      <p:pic>
        <p:nvPicPr>
          <p:cNvPr id="111" name="Picture 110">
            <a:extLst>
              <a:ext uri="{FF2B5EF4-FFF2-40B4-BE49-F238E27FC236}">
                <a16:creationId xmlns:a16="http://schemas.microsoft.com/office/drawing/2014/main" id="{3C77D2F7-1FB8-694B-23E9-BE2987686DD4}"/>
              </a:ext>
            </a:extLst>
          </p:cNvPr>
          <p:cNvPicPr>
            <a:picLocks noChangeAspect="1"/>
          </p:cNvPicPr>
          <p:nvPr/>
        </p:nvPicPr>
        <p:blipFill>
          <a:blip r:embed="rId4"/>
          <a:stretch>
            <a:fillRect/>
          </a:stretch>
        </p:blipFill>
        <p:spPr>
          <a:xfrm>
            <a:off x="5295900" y="1041023"/>
            <a:ext cx="3898379" cy="4351000"/>
          </a:xfrm>
          <a:prstGeom prst="rect">
            <a:avLst/>
          </a:prstGeom>
        </p:spPr>
      </p:pic>
      <p:sp>
        <p:nvSpPr>
          <p:cNvPr id="112" name="AutoShape 2" descr="Dipalmitoylphosphatidylcholine - Wikipedia">
            <a:extLst>
              <a:ext uri="{FF2B5EF4-FFF2-40B4-BE49-F238E27FC236}">
                <a16:creationId xmlns:a16="http://schemas.microsoft.com/office/drawing/2014/main" id="{2B6BD685-56EA-1F32-EF59-CE8EA7E18C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3" name="Picture 112">
            <a:extLst>
              <a:ext uri="{FF2B5EF4-FFF2-40B4-BE49-F238E27FC236}">
                <a16:creationId xmlns:a16="http://schemas.microsoft.com/office/drawing/2014/main" id="{AB32E28A-AE7A-8D47-9D49-D2DE4276F1D9}"/>
              </a:ext>
            </a:extLst>
          </p:cNvPr>
          <p:cNvPicPr>
            <a:picLocks noChangeAspect="1"/>
          </p:cNvPicPr>
          <p:nvPr/>
        </p:nvPicPr>
        <p:blipFill>
          <a:blip r:embed="rId5"/>
          <a:stretch>
            <a:fillRect/>
          </a:stretch>
        </p:blipFill>
        <p:spPr>
          <a:xfrm>
            <a:off x="9523949" y="1828423"/>
            <a:ext cx="2286539" cy="1600577"/>
          </a:xfrm>
          <a:prstGeom prst="rect">
            <a:avLst/>
          </a:prstGeom>
        </p:spPr>
      </p:pic>
      <p:cxnSp>
        <p:nvCxnSpPr>
          <p:cNvPr id="115" name="Curved Connector 114">
            <a:extLst>
              <a:ext uri="{FF2B5EF4-FFF2-40B4-BE49-F238E27FC236}">
                <a16:creationId xmlns:a16="http://schemas.microsoft.com/office/drawing/2014/main" id="{B0D99D78-143D-C90C-C6E0-20E5C9B61B9A}"/>
              </a:ext>
            </a:extLst>
          </p:cNvPr>
          <p:cNvCxnSpPr>
            <a:cxnSpLocks/>
          </p:cNvCxnSpPr>
          <p:nvPr/>
        </p:nvCxnSpPr>
        <p:spPr>
          <a:xfrm>
            <a:off x="9194281" y="1465979"/>
            <a:ext cx="1118118" cy="947021"/>
          </a:xfrm>
          <a:prstGeom prst="curvedConnector3">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4842EF3-3CD1-32FF-82CC-235D20308A5A}"/>
              </a:ext>
            </a:extLst>
          </p:cNvPr>
          <p:cNvSpPr txBox="1"/>
          <p:nvPr/>
        </p:nvSpPr>
        <p:spPr>
          <a:xfrm>
            <a:off x="9371589" y="3332715"/>
            <a:ext cx="2286540" cy="923330"/>
          </a:xfrm>
          <a:prstGeom prst="rect">
            <a:avLst/>
          </a:prstGeom>
          <a:noFill/>
        </p:spPr>
        <p:txBody>
          <a:bodyPr wrap="square" rtlCol="0">
            <a:spAutoFit/>
          </a:bodyPr>
          <a:lstStyle/>
          <a:p>
            <a:pPr algn="ctr"/>
            <a:endParaRPr lang="en-US" dirty="0"/>
          </a:p>
          <a:p>
            <a:pPr algn="ctr"/>
            <a:r>
              <a:rPr lang="en-US" dirty="0"/>
              <a:t>1,2-DPPC is a lung surfactant</a:t>
            </a:r>
          </a:p>
        </p:txBody>
      </p:sp>
    </p:spTree>
    <p:extLst>
      <p:ext uri="{BB962C8B-B14F-4D97-AF65-F5344CB8AC3E}">
        <p14:creationId xmlns:p14="http://schemas.microsoft.com/office/powerpoint/2010/main" val="2899437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F07D-080B-E46F-1B0A-A887313AA066}"/>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r>
              <a:rPr lang="en-US" sz="3200" dirty="0">
                <a:latin typeface="+mj-lt"/>
              </a:rPr>
              <a:t>Exposome requires complex workflow?</a:t>
            </a:r>
          </a:p>
        </p:txBody>
      </p:sp>
      <p:sp>
        <p:nvSpPr>
          <p:cNvPr id="3" name="TextBox 2">
            <a:extLst>
              <a:ext uri="{FF2B5EF4-FFF2-40B4-BE49-F238E27FC236}">
                <a16:creationId xmlns:a16="http://schemas.microsoft.com/office/drawing/2014/main" id="{36DED4E7-3176-E44D-430C-0B5134C7B483}"/>
              </a:ext>
            </a:extLst>
          </p:cNvPr>
          <p:cNvSpPr txBox="1"/>
          <p:nvPr/>
        </p:nvSpPr>
        <p:spPr>
          <a:xfrm>
            <a:off x="6361888" y="6448603"/>
            <a:ext cx="4051249" cy="261610"/>
          </a:xfrm>
          <a:prstGeom prst="rect">
            <a:avLst/>
          </a:prstGeom>
          <a:noFill/>
        </p:spPr>
        <p:txBody>
          <a:bodyPr wrap="square">
            <a:spAutoFit/>
          </a:body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Bowen, T.J., et al., Nat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Commun</a:t>
            </a:r>
            <a:r>
              <a:rPr lang="en-US" sz="1100" dirty="0">
                <a:effectLst/>
                <a:latin typeface="Calibri" panose="020F0502020204030204" pitchFamily="34" charset="0"/>
                <a:ea typeface="Calibri" panose="020F0502020204030204" pitchFamily="34" charset="0"/>
                <a:cs typeface="Times New Roman" panose="02020603050405020304" pitchFamily="18" charset="0"/>
              </a:rPr>
              <a:t>, 2023.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14</a:t>
            </a:r>
            <a:r>
              <a:rPr lang="en-US" sz="1100" dirty="0">
                <a:effectLst/>
                <a:latin typeface="Calibri" panose="020F0502020204030204" pitchFamily="34" charset="0"/>
                <a:ea typeface="Calibri" panose="020F0502020204030204" pitchFamily="34" charset="0"/>
                <a:cs typeface="Times New Roman" panose="02020603050405020304" pitchFamily="18" charset="0"/>
              </a:rPr>
              <a:t>(1): p. 4653.</a:t>
            </a:r>
            <a:r>
              <a:rPr lang="en-US" sz="1100" dirty="0">
                <a:effectLst/>
              </a:rPr>
              <a:t> </a:t>
            </a:r>
            <a:endParaRPr lang="en-US" sz="1100" dirty="0"/>
          </a:p>
        </p:txBody>
      </p:sp>
      <p:pic>
        <p:nvPicPr>
          <p:cNvPr id="1026" name="Picture 2" descr="figure 1">
            <a:extLst>
              <a:ext uri="{FF2B5EF4-FFF2-40B4-BE49-F238E27FC236}">
                <a16:creationId xmlns:a16="http://schemas.microsoft.com/office/drawing/2014/main" id="{67C19FFE-0297-9DC5-8A57-674585E58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072" y="1171687"/>
            <a:ext cx="3612070" cy="52574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EE49AA-A2AF-8B70-CCF3-331D50848E61}"/>
              </a:ext>
            </a:extLst>
          </p:cNvPr>
          <p:cNvPicPr>
            <a:picLocks noChangeAspect="1"/>
          </p:cNvPicPr>
          <p:nvPr/>
        </p:nvPicPr>
        <p:blipFill>
          <a:blip r:embed="rId3"/>
          <a:stretch>
            <a:fillRect/>
          </a:stretch>
        </p:blipFill>
        <p:spPr>
          <a:xfrm>
            <a:off x="730725" y="4037687"/>
            <a:ext cx="4665088" cy="2206107"/>
          </a:xfrm>
          <a:prstGeom prst="rect">
            <a:avLst/>
          </a:prstGeom>
        </p:spPr>
      </p:pic>
      <p:pic>
        <p:nvPicPr>
          <p:cNvPr id="5" name="Picture 4">
            <a:extLst>
              <a:ext uri="{FF2B5EF4-FFF2-40B4-BE49-F238E27FC236}">
                <a16:creationId xmlns:a16="http://schemas.microsoft.com/office/drawing/2014/main" id="{D77AC64D-4886-DAF0-6715-F27CA3B20A6A}"/>
              </a:ext>
            </a:extLst>
          </p:cNvPr>
          <p:cNvPicPr>
            <a:picLocks noChangeAspect="1"/>
          </p:cNvPicPr>
          <p:nvPr/>
        </p:nvPicPr>
        <p:blipFill>
          <a:blip r:embed="rId4"/>
          <a:stretch>
            <a:fillRect/>
          </a:stretch>
        </p:blipFill>
        <p:spPr>
          <a:xfrm>
            <a:off x="730725" y="1528606"/>
            <a:ext cx="4665088" cy="2260052"/>
          </a:xfrm>
          <a:prstGeom prst="rect">
            <a:avLst/>
          </a:prstGeom>
          <a:ln>
            <a:solidFill>
              <a:schemeClr val="bg1">
                <a:lumMod val="50000"/>
              </a:schemeClr>
            </a:solidFill>
          </a:ln>
        </p:spPr>
      </p:pic>
    </p:spTree>
    <p:extLst>
      <p:ext uri="{BB962C8B-B14F-4D97-AF65-F5344CB8AC3E}">
        <p14:creationId xmlns:p14="http://schemas.microsoft.com/office/powerpoint/2010/main" val="2542396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F4-DAFC-1B36-D5D9-6FD44C246452}"/>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E95C0E0C-6F71-6F39-7357-3C6E8AB13801}"/>
              </a:ext>
            </a:extLst>
          </p:cNvPr>
          <p:cNvSpPr txBox="1">
            <a:spLocks noGrp="1"/>
          </p:cNvSpPr>
          <p:nvPr>
            <p:ph type="title"/>
          </p:nvPr>
        </p:nvSpPr>
        <p:spPr>
          <a:xfrm>
            <a:off x="432287" y="241805"/>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Results using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detection of drug metabolites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11F3ECD-CA5F-42A9-3E78-AD54C210138A}"/>
              </a:ext>
            </a:extLst>
          </p:cNvPr>
          <p:cNvSpPr/>
          <p:nvPr/>
        </p:nvSpPr>
        <p:spPr>
          <a:xfrm>
            <a:off x="5509501" y="2978207"/>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D5DBE05C-0152-C5D7-5757-58C87C970491}"/>
              </a:ext>
            </a:extLst>
          </p:cNvPr>
          <p:cNvSpPr/>
          <p:nvPr/>
        </p:nvSpPr>
        <p:spPr>
          <a:xfrm>
            <a:off x="5509501" y="3121653"/>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E5A6577-15A9-1745-D24A-9A10BB25E330}"/>
              </a:ext>
            </a:extLst>
          </p:cNvPr>
          <p:cNvSpPr txBox="1"/>
          <p:nvPr/>
        </p:nvSpPr>
        <p:spPr>
          <a:xfrm>
            <a:off x="5582550" y="2908313"/>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69" name="TextBox 68">
            <a:extLst>
              <a:ext uri="{FF2B5EF4-FFF2-40B4-BE49-F238E27FC236}">
                <a16:creationId xmlns:a16="http://schemas.microsoft.com/office/drawing/2014/main" id="{7303BD8E-C1C8-0B6B-79FB-3EE644634B40}"/>
              </a:ext>
            </a:extLst>
          </p:cNvPr>
          <p:cNvSpPr txBox="1"/>
          <p:nvPr/>
        </p:nvSpPr>
        <p:spPr>
          <a:xfrm>
            <a:off x="5579978" y="3070265"/>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70" name="TextBox 69">
            <a:extLst>
              <a:ext uri="{FF2B5EF4-FFF2-40B4-BE49-F238E27FC236}">
                <a16:creationId xmlns:a16="http://schemas.microsoft.com/office/drawing/2014/main" id="{753DE17F-8FC4-3717-7BCC-F27863EA9FC2}"/>
              </a:ext>
            </a:extLst>
          </p:cNvPr>
          <p:cNvSpPr txBox="1"/>
          <p:nvPr/>
        </p:nvSpPr>
        <p:spPr>
          <a:xfrm>
            <a:off x="5673076" y="2723044"/>
            <a:ext cx="62291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Media</a:t>
            </a:r>
          </a:p>
        </p:txBody>
      </p:sp>
      <p:sp>
        <p:nvSpPr>
          <p:cNvPr id="71" name="TextBox 70">
            <a:extLst>
              <a:ext uri="{FF2B5EF4-FFF2-40B4-BE49-F238E27FC236}">
                <a16:creationId xmlns:a16="http://schemas.microsoft.com/office/drawing/2014/main" id="{606208F0-5A1E-0371-62A4-331048592302}"/>
              </a:ext>
            </a:extLst>
          </p:cNvPr>
          <p:cNvSpPr txBox="1"/>
          <p:nvPr/>
        </p:nvSpPr>
        <p:spPr>
          <a:xfrm>
            <a:off x="7691025" y="2138898"/>
            <a:ext cx="85256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Cell Pellet</a:t>
            </a:r>
          </a:p>
        </p:txBody>
      </p:sp>
      <p:sp>
        <p:nvSpPr>
          <p:cNvPr id="73" name="TextBox 72">
            <a:extLst>
              <a:ext uri="{FF2B5EF4-FFF2-40B4-BE49-F238E27FC236}">
                <a16:creationId xmlns:a16="http://schemas.microsoft.com/office/drawing/2014/main" id="{D025CCDE-F94B-B3B2-B829-1849F8CCD06D}"/>
              </a:ext>
            </a:extLst>
          </p:cNvPr>
          <p:cNvSpPr txBox="1"/>
          <p:nvPr/>
        </p:nvSpPr>
        <p:spPr>
          <a:xfrm>
            <a:off x="2486256" y="2017105"/>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762052B-42BD-A639-3A1A-250A05AC7D46}"/>
              </a:ext>
            </a:extLst>
          </p:cNvPr>
          <p:cNvSpPr txBox="1"/>
          <p:nvPr/>
        </p:nvSpPr>
        <p:spPr>
          <a:xfrm>
            <a:off x="1419309" y="2017105"/>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627A6883-FAF7-7B4E-3A9B-E025DCCA665C}"/>
              </a:ext>
            </a:extLst>
          </p:cNvPr>
          <p:cNvPicPr>
            <a:picLocks noChangeAspect="1"/>
          </p:cNvPicPr>
          <p:nvPr/>
        </p:nvPicPr>
        <p:blipFill>
          <a:blip r:embed="rId3"/>
          <a:stretch>
            <a:fillRect/>
          </a:stretch>
        </p:blipFill>
        <p:spPr>
          <a:xfrm>
            <a:off x="1297436" y="2343090"/>
            <a:ext cx="2534364" cy="2627916"/>
          </a:xfrm>
          <a:prstGeom prst="rect">
            <a:avLst/>
          </a:prstGeom>
        </p:spPr>
      </p:pic>
      <p:pic>
        <p:nvPicPr>
          <p:cNvPr id="77" name="Picture 76">
            <a:extLst>
              <a:ext uri="{FF2B5EF4-FFF2-40B4-BE49-F238E27FC236}">
                <a16:creationId xmlns:a16="http://schemas.microsoft.com/office/drawing/2014/main" id="{E747EA07-A3ED-8722-600D-B02FF952D852}"/>
              </a:ext>
            </a:extLst>
          </p:cNvPr>
          <p:cNvPicPr>
            <a:picLocks noChangeAspect="1"/>
          </p:cNvPicPr>
          <p:nvPr/>
        </p:nvPicPr>
        <p:blipFill>
          <a:blip r:embed="rId4"/>
          <a:stretch>
            <a:fillRect/>
          </a:stretch>
        </p:blipFill>
        <p:spPr>
          <a:xfrm>
            <a:off x="4059817" y="2723044"/>
            <a:ext cx="2336597" cy="1593483"/>
          </a:xfrm>
          <a:prstGeom prst="rect">
            <a:avLst/>
          </a:prstGeom>
        </p:spPr>
      </p:pic>
      <p:sp>
        <p:nvSpPr>
          <p:cNvPr id="100" name="TextBox 99">
            <a:extLst>
              <a:ext uri="{FF2B5EF4-FFF2-40B4-BE49-F238E27FC236}">
                <a16:creationId xmlns:a16="http://schemas.microsoft.com/office/drawing/2014/main" id="{6FCA3F52-43FA-CD26-ECFF-0FFE7B14B044}"/>
              </a:ext>
            </a:extLst>
          </p:cNvPr>
          <p:cNvSpPr txBox="1"/>
          <p:nvPr/>
        </p:nvSpPr>
        <p:spPr>
          <a:xfrm>
            <a:off x="8443827" y="2395959"/>
            <a:ext cx="174947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Cell Pellet, m/z = 415.2133</a:t>
            </a:r>
          </a:p>
        </p:txBody>
      </p:sp>
      <p:sp>
        <p:nvSpPr>
          <p:cNvPr id="101" name="TextBox 100">
            <a:extLst>
              <a:ext uri="{FF2B5EF4-FFF2-40B4-BE49-F238E27FC236}">
                <a16:creationId xmlns:a16="http://schemas.microsoft.com/office/drawing/2014/main" id="{B179EB57-A325-AEAA-34CC-E54CF2447DB5}"/>
              </a:ext>
            </a:extLst>
          </p:cNvPr>
          <p:cNvSpPr txBox="1"/>
          <p:nvPr/>
        </p:nvSpPr>
        <p:spPr>
          <a:xfrm rot="16200000">
            <a:off x="6661228" y="3287735"/>
            <a:ext cx="1659560"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Composite Mass Track </a:t>
            </a:r>
          </a:p>
          <a:p>
            <a:pPr algn="ctr"/>
            <a:r>
              <a:rPr lang="en-US" sz="1000" dirty="0">
                <a:latin typeface="Arial" panose="020B0604020202020204" pitchFamily="34" charset="0"/>
                <a:cs typeface="Arial" panose="020B0604020202020204" pitchFamily="34" charset="0"/>
              </a:rPr>
              <a:t>Intensity (absolute)</a:t>
            </a:r>
          </a:p>
        </p:txBody>
      </p:sp>
      <p:pic>
        <p:nvPicPr>
          <p:cNvPr id="102" name="Picture 101">
            <a:extLst>
              <a:ext uri="{FF2B5EF4-FFF2-40B4-BE49-F238E27FC236}">
                <a16:creationId xmlns:a16="http://schemas.microsoft.com/office/drawing/2014/main" id="{4B1DC555-F476-48EE-FC03-65DFA98A3D7D}"/>
              </a:ext>
            </a:extLst>
          </p:cNvPr>
          <p:cNvPicPr>
            <a:picLocks noChangeAspect="1"/>
          </p:cNvPicPr>
          <p:nvPr/>
        </p:nvPicPr>
        <p:blipFill rotWithShape="1">
          <a:blip r:embed="rId5"/>
          <a:srcRect l="16394" t="7295" r="6744" b="7062"/>
          <a:stretch/>
        </p:blipFill>
        <p:spPr>
          <a:xfrm>
            <a:off x="7916557" y="2631091"/>
            <a:ext cx="2594379" cy="1777810"/>
          </a:xfrm>
          <a:prstGeom prst="rect">
            <a:avLst/>
          </a:prstGeom>
        </p:spPr>
      </p:pic>
      <p:sp>
        <p:nvSpPr>
          <p:cNvPr id="103" name="TextBox 102">
            <a:extLst>
              <a:ext uri="{FF2B5EF4-FFF2-40B4-BE49-F238E27FC236}">
                <a16:creationId xmlns:a16="http://schemas.microsoft.com/office/drawing/2014/main" id="{400E3A5C-45C7-2EAC-9AB1-477845BC479E}"/>
              </a:ext>
            </a:extLst>
          </p:cNvPr>
          <p:cNvSpPr txBox="1"/>
          <p:nvPr/>
        </p:nvSpPr>
        <p:spPr>
          <a:xfrm>
            <a:off x="7757560" y="437526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180</a:t>
            </a:r>
          </a:p>
        </p:txBody>
      </p:sp>
      <p:sp>
        <p:nvSpPr>
          <p:cNvPr id="104" name="TextBox 103">
            <a:extLst>
              <a:ext uri="{FF2B5EF4-FFF2-40B4-BE49-F238E27FC236}">
                <a16:creationId xmlns:a16="http://schemas.microsoft.com/office/drawing/2014/main" id="{7363C134-DF70-3F04-3E2D-99E404821432}"/>
              </a:ext>
            </a:extLst>
          </p:cNvPr>
          <p:cNvSpPr txBox="1"/>
          <p:nvPr/>
        </p:nvSpPr>
        <p:spPr>
          <a:xfrm>
            <a:off x="8168870" y="436288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200</a:t>
            </a:r>
          </a:p>
        </p:txBody>
      </p:sp>
      <p:sp>
        <p:nvSpPr>
          <p:cNvPr id="105" name="TextBox 104">
            <a:extLst>
              <a:ext uri="{FF2B5EF4-FFF2-40B4-BE49-F238E27FC236}">
                <a16:creationId xmlns:a16="http://schemas.microsoft.com/office/drawing/2014/main" id="{A23CE1E2-F665-F5F9-940A-902E29C356A3}"/>
              </a:ext>
            </a:extLst>
          </p:cNvPr>
          <p:cNvSpPr txBox="1"/>
          <p:nvPr/>
        </p:nvSpPr>
        <p:spPr>
          <a:xfrm>
            <a:off x="8606205" y="4367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220</a:t>
            </a:r>
          </a:p>
        </p:txBody>
      </p:sp>
      <p:sp>
        <p:nvSpPr>
          <p:cNvPr id="106" name="TextBox 105">
            <a:extLst>
              <a:ext uri="{FF2B5EF4-FFF2-40B4-BE49-F238E27FC236}">
                <a16:creationId xmlns:a16="http://schemas.microsoft.com/office/drawing/2014/main" id="{3E646CEC-4DB6-5017-69E9-B63E30124884}"/>
              </a:ext>
            </a:extLst>
          </p:cNvPr>
          <p:cNvSpPr txBox="1"/>
          <p:nvPr/>
        </p:nvSpPr>
        <p:spPr>
          <a:xfrm>
            <a:off x="9048600" y="43602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240</a:t>
            </a:r>
          </a:p>
        </p:txBody>
      </p:sp>
      <p:sp>
        <p:nvSpPr>
          <p:cNvPr id="107" name="TextBox 106">
            <a:extLst>
              <a:ext uri="{FF2B5EF4-FFF2-40B4-BE49-F238E27FC236}">
                <a16:creationId xmlns:a16="http://schemas.microsoft.com/office/drawing/2014/main" id="{F4E58EB3-B9D0-81B6-80D2-A9754FC6037A}"/>
              </a:ext>
            </a:extLst>
          </p:cNvPr>
          <p:cNvSpPr txBox="1"/>
          <p:nvPr/>
        </p:nvSpPr>
        <p:spPr>
          <a:xfrm>
            <a:off x="9470135" y="435849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260</a:t>
            </a:r>
          </a:p>
        </p:txBody>
      </p:sp>
      <p:sp>
        <p:nvSpPr>
          <p:cNvPr id="108" name="TextBox 107">
            <a:extLst>
              <a:ext uri="{FF2B5EF4-FFF2-40B4-BE49-F238E27FC236}">
                <a16:creationId xmlns:a16="http://schemas.microsoft.com/office/drawing/2014/main" id="{779468D2-535C-1CF3-4335-895580A66DF4}"/>
              </a:ext>
            </a:extLst>
          </p:cNvPr>
          <p:cNvSpPr txBox="1"/>
          <p:nvPr/>
        </p:nvSpPr>
        <p:spPr>
          <a:xfrm>
            <a:off x="7418500" y="42747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109" name="TextBox 108">
            <a:extLst>
              <a:ext uri="{FF2B5EF4-FFF2-40B4-BE49-F238E27FC236}">
                <a16:creationId xmlns:a16="http://schemas.microsoft.com/office/drawing/2014/main" id="{57E322B2-BAEF-70F2-B41F-A0BA0785E09C}"/>
              </a:ext>
            </a:extLst>
          </p:cNvPr>
          <p:cNvSpPr txBox="1"/>
          <p:nvPr/>
        </p:nvSpPr>
        <p:spPr>
          <a:xfrm>
            <a:off x="7359454" y="400181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0.2</a:t>
            </a:r>
          </a:p>
        </p:txBody>
      </p:sp>
      <p:sp>
        <p:nvSpPr>
          <p:cNvPr id="110" name="TextBox 109">
            <a:extLst>
              <a:ext uri="{FF2B5EF4-FFF2-40B4-BE49-F238E27FC236}">
                <a16:creationId xmlns:a16="http://schemas.microsoft.com/office/drawing/2014/main" id="{D35D758D-6538-CD70-69D5-9ED9529A8A60}"/>
              </a:ext>
            </a:extLst>
          </p:cNvPr>
          <p:cNvSpPr txBox="1"/>
          <p:nvPr/>
        </p:nvSpPr>
        <p:spPr>
          <a:xfrm>
            <a:off x="7350246" y="37408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0.4</a:t>
            </a:r>
          </a:p>
        </p:txBody>
      </p:sp>
      <p:sp>
        <p:nvSpPr>
          <p:cNvPr id="111" name="TextBox 110">
            <a:extLst>
              <a:ext uri="{FF2B5EF4-FFF2-40B4-BE49-F238E27FC236}">
                <a16:creationId xmlns:a16="http://schemas.microsoft.com/office/drawing/2014/main" id="{DC1F0753-AD88-E692-1E13-AAC9C7D32E96}"/>
              </a:ext>
            </a:extLst>
          </p:cNvPr>
          <p:cNvSpPr txBox="1"/>
          <p:nvPr/>
        </p:nvSpPr>
        <p:spPr>
          <a:xfrm>
            <a:off x="7343197" y="347545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0.6</a:t>
            </a:r>
          </a:p>
        </p:txBody>
      </p:sp>
      <p:sp>
        <p:nvSpPr>
          <p:cNvPr id="112" name="TextBox 111">
            <a:extLst>
              <a:ext uri="{FF2B5EF4-FFF2-40B4-BE49-F238E27FC236}">
                <a16:creationId xmlns:a16="http://schemas.microsoft.com/office/drawing/2014/main" id="{645CE097-101B-A7AF-8E63-711BECFC4714}"/>
              </a:ext>
            </a:extLst>
          </p:cNvPr>
          <p:cNvSpPr txBox="1"/>
          <p:nvPr/>
        </p:nvSpPr>
        <p:spPr>
          <a:xfrm>
            <a:off x="7343346" y="321360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0.8</a:t>
            </a:r>
          </a:p>
        </p:txBody>
      </p:sp>
      <p:sp>
        <p:nvSpPr>
          <p:cNvPr id="113" name="TextBox 112">
            <a:extLst>
              <a:ext uri="{FF2B5EF4-FFF2-40B4-BE49-F238E27FC236}">
                <a16:creationId xmlns:a16="http://schemas.microsoft.com/office/drawing/2014/main" id="{D4AC9E7B-E0FB-A9CD-0AB1-B8080B16A755}"/>
              </a:ext>
            </a:extLst>
          </p:cNvPr>
          <p:cNvSpPr txBox="1"/>
          <p:nvPr/>
        </p:nvSpPr>
        <p:spPr>
          <a:xfrm>
            <a:off x="7342606" y="29538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114" name="TextBox 113">
            <a:extLst>
              <a:ext uri="{FF2B5EF4-FFF2-40B4-BE49-F238E27FC236}">
                <a16:creationId xmlns:a16="http://schemas.microsoft.com/office/drawing/2014/main" id="{5F352EAC-16ED-F2AC-232F-E2CFAC164B6D}"/>
              </a:ext>
            </a:extLst>
          </p:cNvPr>
          <p:cNvSpPr txBox="1"/>
          <p:nvPr/>
        </p:nvSpPr>
        <p:spPr>
          <a:xfrm>
            <a:off x="7344904" y="268797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a:t>
            </a:r>
          </a:p>
        </p:txBody>
      </p:sp>
      <p:sp>
        <p:nvSpPr>
          <p:cNvPr id="115" name="Rectangle 114">
            <a:extLst>
              <a:ext uri="{FF2B5EF4-FFF2-40B4-BE49-F238E27FC236}">
                <a16:creationId xmlns:a16="http://schemas.microsoft.com/office/drawing/2014/main" id="{5C14DBE6-9DCC-639F-4B13-146538DAB80D}"/>
              </a:ext>
            </a:extLst>
          </p:cNvPr>
          <p:cNvSpPr/>
          <p:nvPr/>
        </p:nvSpPr>
        <p:spPr>
          <a:xfrm>
            <a:off x="8953080" y="4185071"/>
            <a:ext cx="341635" cy="207394"/>
          </a:xfrm>
          <a:prstGeom prst="rect">
            <a:avLst/>
          </a:prstGeom>
          <a:noFill/>
          <a:ln w="28575">
            <a:solidFill>
              <a:srgbClr val="FF543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1AEA99A-C812-8E00-9A9C-413ECE65BDC7}"/>
              </a:ext>
            </a:extLst>
          </p:cNvPr>
          <p:cNvSpPr txBox="1"/>
          <p:nvPr/>
        </p:nvSpPr>
        <p:spPr>
          <a:xfrm>
            <a:off x="8962549" y="3704752"/>
            <a:ext cx="50442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M2_2</a:t>
            </a:r>
          </a:p>
        </p:txBody>
      </p:sp>
      <p:pic>
        <p:nvPicPr>
          <p:cNvPr id="117" name="Picture 116">
            <a:extLst>
              <a:ext uri="{FF2B5EF4-FFF2-40B4-BE49-F238E27FC236}">
                <a16:creationId xmlns:a16="http://schemas.microsoft.com/office/drawing/2014/main" id="{FBC61114-15C0-E2BF-569B-45F74EA11D73}"/>
              </a:ext>
            </a:extLst>
          </p:cNvPr>
          <p:cNvPicPr>
            <a:picLocks noChangeAspect="1"/>
          </p:cNvPicPr>
          <p:nvPr/>
        </p:nvPicPr>
        <p:blipFill rotWithShape="1">
          <a:blip r:embed="rId5"/>
          <a:srcRect l="36817" t="7205" r="14985" b="90592"/>
          <a:stretch/>
        </p:blipFill>
        <p:spPr>
          <a:xfrm rot="5400000">
            <a:off x="9630712" y="3493021"/>
            <a:ext cx="1733827" cy="48725"/>
          </a:xfrm>
          <a:prstGeom prst="rect">
            <a:avLst/>
          </a:prstGeom>
        </p:spPr>
      </p:pic>
      <p:sp>
        <p:nvSpPr>
          <p:cNvPr id="118" name="TextBox 117">
            <a:extLst>
              <a:ext uri="{FF2B5EF4-FFF2-40B4-BE49-F238E27FC236}">
                <a16:creationId xmlns:a16="http://schemas.microsoft.com/office/drawing/2014/main" id="{5A75A0BE-0E78-B4AA-8C98-F26ECB24C92F}"/>
              </a:ext>
            </a:extLst>
          </p:cNvPr>
          <p:cNvSpPr txBox="1"/>
          <p:nvPr/>
        </p:nvSpPr>
        <p:spPr>
          <a:xfrm>
            <a:off x="9927961" y="435488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280</a:t>
            </a:r>
          </a:p>
        </p:txBody>
      </p:sp>
      <p:cxnSp>
        <p:nvCxnSpPr>
          <p:cNvPr id="119" name="Straight Arrow Connector 118">
            <a:extLst>
              <a:ext uri="{FF2B5EF4-FFF2-40B4-BE49-F238E27FC236}">
                <a16:creationId xmlns:a16="http://schemas.microsoft.com/office/drawing/2014/main" id="{EE3D7AAA-2292-F050-DC70-7811AC2D3C79}"/>
              </a:ext>
            </a:extLst>
          </p:cNvPr>
          <p:cNvCxnSpPr>
            <a:cxnSpLocks/>
            <a:stCxn id="116" idx="2"/>
            <a:endCxn id="115" idx="0"/>
          </p:cNvCxnSpPr>
          <p:nvPr/>
        </p:nvCxnSpPr>
        <p:spPr>
          <a:xfrm flipH="1">
            <a:off x="9123898" y="3950973"/>
            <a:ext cx="90863" cy="234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E8B85E8-EC49-CFCC-EF9A-FEB6BC24F103}"/>
              </a:ext>
            </a:extLst>
          </p:cNvPr>
          <p:cNvSpPr txBox="1"/>
          <p:nvPr/>
        </p:nvSpPr>
        <p:spPr>
          <a:xfrm>
            <a:off x="7745017" y="2368434"/>
            <a:ext cx="3945538"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x10</a:t>
            </a:r>
            <a:r>
              <a:rPr lang="en-US" sz="1000" baseline="30000" dirty="0">
                <a:latin typeface="Arial" panose="020B0604020202020204" pitchFamily="34" charset="0"/>
                <a:cs typeface="Arial" panose="020B0604020202020204" pitchFamily="34" charset="0"/>
              </a:rPr>
              <a:t>8</a:t>
            </a:r>
            <a:endParaRPr lang="en-US" sz="1000" dirty="0"/>
          </a:p>
        </p:txBody>
      </p:sp>
      <p:sp>
        <p:nvSpPr>
          <p:cNvPr id="2" name="TextBox 1">
            <a:extLst>
              <a:ext uri="{FF2B5EF4-FFF2-40B4-BE49-F238E27FC236}">
                <a16:creationId xmlns:a16="http://schemas.microsoft.com/office/drawing/2014/main" id="{0E476DAD-CF7A-FE19-42DC-A0AF8F4FA863}"/>
              </a:ext>
            </a:extLst>
          </p:cNvPr>
          <p:cNvSpPr txBox="1"/>
          <p:nvPr/>
        </p:nvSpPr>
        <p:spPr>
          <a:xfrm rot="16200000">
            <a:off x="2472780" y="1626382"/>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149A1-2265-2CE1-1A1F-29B8519225D4}"/>
              </a:ext>
            </a:extLst>
          </p:cNvPr>
          <p:cNvSpPr txBox="1"/>
          <p:nvPr/>
        </p:nvSpPr>
        <p:spPr>
          <a:xfrm rot="16200000">
            <a:off x="2771182" y="162638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7BEEE52-76E8-9781-D8D7-D8B34B48AC87}"/>
              </a:ext>
            </a:extLst>
          </p:cNvPr>
          <p:cNvSpPr txBox="1"/>
          <p:nvPr/>
        </p:nvSpPr>
        <p:spPr>
          <a:xfrm rot="16200000">
            <a:off x="3061806" y="161148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AA051B57-B501-1B3E-C93F-F783316F2D64}"/>
              </a:ext>
            </a:extLst>
          </p:cNvPr>
          <p:cNvSpPr txBox="1"/>
          <p:nvPr/>
        </p:nvSpPr>
        <p:spPr>
          <a:xfrm rot="16200000">
            <a:off x="5065699" y="201066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D1EDE2D-FE91-AEE6-3714-500E8B9B9DD5}"/>
              </a:ext>
            </a:extLst>
          </p:cNvPr>
          <p:cNvSpPr txBox="1"/>
          <p:nvPr/>
        </p:nvSpPr>
        <p:spPr>
          <a:xfrm rot="16200000">
            <a:off x="5364101" y="201066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F5E0BD98-CA26-C2E6-E93D-0722FAE426CB}"/>
              </a:ext>
            </a:extLst>
          </p:cNvPr>
          <p:cNvSpPr txBox="1"/>
          <p:nvPr/>
        </p:nvSpPr>
        <p:spPr>
          <a:xfrm rot="16200000">
            <a:off x="5654725" y="1995759"/>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96E46F6-A2BB-8B3F-AFAD-617BF1FDD9FD}"/>
              </a:ext>
            </a:extLst>
          </p:cNvPr>
          <p:cNvSpPr txBox="1"/>
          <p:nvPr/>
        </p:nvSpPr>
        <p:spPr>
          <a:xfrm>
            <a:off x="5175948" y="2424347"/>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B1DC86E6-DED6-D81F-398A-F70230931D2D}"/>
              </a:ext>
            </a:extLst>
          </p:cNvPr>
          <p:cNvSpPr txBox="1"/>
          <p:nvPr/>
        </p:nvSpPr>
        <p:spPr>
          <a:xfrm>
            <a:off x="4109001" y="2424347"/>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06100F70-1567-7548-4FAD-15CB6855A481}"/>
              </a:ext>
            </a:extLst>
          </p:cNvPr>
          <p:cNvSpPr/>
          <p:nvPr/>
        </p:nvSpPr>
        <p:spPr>
          <a:xfrm>
            <a:off x="4805239" y="4494301"/>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8B6B31-296C-26DD-9F1D-6E207F1F5547}"/>
              </a:ext>
            </a:extLst>
          </p:cNvPr>
          <p:cNvSpPr/>
          <p:nvPr/>
        </p:nvSpPr>
        <p:spPr>
          <a:xfrm>
            <a:off x="4805239" y="4637747"/>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081963F1-249C-67B4-1647-4448569D1C24}"/>
              </a:ext>
            </a:extLst>
          </p:cNvPr>
          <p:cNvSpPr txBox="1"/>
          <p:nvPr/>
        </p:nvSpPr>
        <p:spPr>
          <a:xfrm>
            <a:off x="4878288" y="4424407"/>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86" name="TextBox 85">
            <a:extLst>
              <a:ext uri="{FF2B5EF4-FFF2-40B4-BE49-F238E27FC236}">
                <a16:creationId xmlns:a16="http://schemas.microsoft.com/office/drawing/2014/main" id="{199ABFE5-E341-9A80-5D98-6FF81D8D24BB}"/>
              </a:ext>
            </a:extLst>
          </p:cNvPr>
          <p:cNvSpPr txBox="1"/>
          <p:nvPr/>
        </p:nvSpPr>
        <p:spPr>
          <a:xfrm>
            <a:off x="4875716" y="4586359"/>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88" name="TextBox 87">
            <a:extLst>
              <a:ext uri="{FF2B5EF4-FFF2-40B4-BE49-F238E27FC236}">
                <a16:creationId xmlns:a16="http://schemas.microsoft.com/office/drawing/2014/main" id="{F297B3BE-D147-E590-6868-DB18B9F2B8F2}"/>
              </a:ext>
            </a:extLst>
          </p:cNvPr>
          <p:cNvSpPr txBox="1"/>
          <p:nvPr/>
        </p:nvSpPr>
        <p:spPr>
          <a:xfrm>
            <a:off x="2110009" y="5300578"/>
            <a:ext cx="3864350" cy="646331"/>
          </a:xfrm>
          <a:prstGeom prst="rect">
            <a:avLst/>
          </a:prstGeom>
          <a:noFill/>
        </p:spPr>
        <p:txBody>
          <a:bodyPr wrap="square">
            <a:spAutoFit/>
          </a:bodyPr>
          <a:lstStyle/>
          <a:p>
            <a:pPr algn="ctr"/>
            <a:r>
              <a:rPr lang="en-US" dirty="0" err="1"/>
              <a:t>Pcpfm</a:t>
            </a:r>
            <a:r>
              <a:rPr lang="en-US" dirty="0"/>
              <a:t> finds most features without a specialized workflow</a:t>
            </a:r>
          </a:p>
        </p:txBody>
      </p:sp>
      <p:sp>
        <p:nvSpPr>
          <p:cNvPr id="89" name="TextBox 88">
            <a:extLst>
              <a:ext uri="{FF2B5EF4-FFF2-40B4-BE49-F238E27FC236}">
                <a16:creationId xmlns:a16="http://schemas.microsoft.com/office/drawing/2014/main" id="{407F81EC-F75B-81D8-6960-552DF1FB6B4B}"/>
              </a:ext>
            </a:extLst>
          </p:cNvPr>
          <p:cNvSpPr txBox="1"/>
          <p:nvPr/>
        </p:nvSpPr>
        <p:spPr>
          <a:xfrm>
            <a:off x="7667014" y="5243156"/>
            <a:ext cx="3093464" cy="646331"/>
          </a:xfrm>
          <a:prstGeom prst="rect">
            <a:avLst/>
          </a:prstGeom>
          <a:noFill/>
        </p:spPr>
        <p:txBody>
          <a:bodyPr wrap="square">
            <a:spAutoFit/>
          </a:bodyPr>
          <a:lstStyle/>
          <a:p>
            <a:pPr algn="ctr"/>
            <a:r>
              <a:rPr lang="en-US" dirty="0"/>
              <a:t>Trivial inspection of missing features</a:t>
            </a:r>
          </a:p>
        </p:txBody>
      </p:sp>
      <p:sp>
        <p:nvSpPr>
          <p:cNvPr id="5" name="TextBox 4">
            <a:extLst>
              <a:ext uri="{FF2B5EF4-FFF2-40B4-BE49-F238E27FC236}">
                <a16:creationId xmlns:a16="http://schemas.microsoft.com/office/drawing/2014/main" id="{53090922-B235-022D-815F-A7E9C3DB2CEA}"/>
              </a:ext>
            </a:extLst>
          </p:cNvPr>
          <p:cNvSpPr txBox="1"/>
          <p:nvPr/>
        </p:nvSpPr>
        <p:spPr>
          <a:xfrm>
            <a:off x="3627611" y="6473221"/>
            <a:ext cx="5824295" cy="276999"/>
          </a:xfrm>
          <a:prstGeom prst="rect">
            <a:avLst/>
          </a:prstGeom>
          <a:noFill/>
        </p:spPr>
        <p:txBody>
          <a:bodyPr wrap="square">
            <a:spAutoFit/>
          </a:bodyPr>
          <a:lstStyle/>
          <a:p>
            <a:pPr algn="ctr"/>
            <a:r>
              <a:rPr lang="en-US" sz="1200" dirty="0">
                <a:effectLst/>
                <a:ea typeface="Calibri" panose="020F0502020204030204" pitchFamily="34" charset="0"/>
                <a:cs typeface="Times New Roman" panose="02020603050405020304" pitchFamily="18" charset="0"/>
              </a:rPr>
              <a:t>Reanalysis of data from Bowen, T.J., et al.,</a:t>
            </a:r>
            <a:r>
              <a:rPr lang="en-US" sz="1200" i="1"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Nat </a:t>
            </a:r>
            <a:r>
              <a:rPr lang="en-US" sz="1200" dirty="0" err="1">
                <a:effectLst/>
                <a:ea typeface="Calibri" panose="020F0502020204030204" pitchFamily="34" charset="0"/>
                <a:cs typeface="Times New Roman" panose="02020603050405020304" pitchFamily="18" charset="0"/>
              </a:rPr>
              <a:t>Commun</a:t>
            </a:r>
            <a:r>
              <a:rPr lang="en-US" sz="1200" dirty="0">
                <a:effectLst/>
                <a:ea typeface="Calibri" panose="020F0502020204030204" pitchFamily="34" charset="0"/>
                <a:cs typeface="Times New Roman" panose="02020603050405020304" pitchFamily="18" charset="0"/>
              </a:rPr>
              <a:t>, 2023. </a:t>
            </a:r>
            <a:r>
              <a:rPr lang="en-US" sz="1200" b="1" dirty="0">
                <a:effectLst/>
                <a:ea typeface="Calibri" panose="020F0502020204030204" pitchFamily="34" charset="0"/>
                <a:cs typeface="Times New Roman" panose="02020603050405020304" pitchFamily="18" charset="0"/>
              </a:rPr>
              <a:t>14</a:t>
            </a:r>
            <a:r>
              <a:rPr lang="en-US" sz="1200" dirty="0">
                <a:effectLst/>
                <a:ea typeface="Calibri" panose="020F0502020204030204" pitchFamily="34" charset="0"/>
                <a:cs typeface="Times New Roman" panose="02020603050405020304" pitchFamily="18" charset="0"/>
              </a:rPr>
              <a:t>(1): p. 4653.</a:t>
            </a:r>
            <a:r>
              <a:rPr lang="en-US" sz="1200" dirty="0">
                <a:effectLst/>
              </a:rPr>
              <a:t> </a:t>
            </a:r>
            <a:endParaRPr lang="en-US" sz="1200" dirty="0"/>
          </a:p>
        </p:txBody>
      </p:sp>
    </p:spTree>
    <p:extLst>
      <p:ext uri="{BB962C8B-B14F-4D97-AF65-F5344CB8AC3E}">
        <p14:creationId xmlns:p14="http://schemas.microsoft.com/office/powerpoint/2010/main" val="1764167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778213" y="229111"/>
            <a:ext cx="10573965" cy="2951834"/>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6)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2 </a:t>
            </a:r>
            <a:br>
              <a:rPr lang="en-US" sz="3200" dirty="0">
                <a:solidFill>
                  <a:srgbClr val="0070C0"/>
                </a:solidFill>
                <a:latin typeface="Arial" panose="020B0604020202020204" pitchFamily="34" charset="0"/>
                <a:ea typeface="Times New Roman" panose="02020603050405020304" pitchFamily="18" charset="0"/>
              </a:rPr>
            </a:br>
            <a:r>
              <a:rPr lang="en-US" sz="3200" dirty="0">
                <a:solidFill>
                  <a:srgbClr val="0070C0"/>
                </a:solidFill>
                <a:latin typeface="Arial" panose="020B0604020202020204" pitchFamily="34" charset="0"/>
                <a:ea typeface="Times New Roman" panose="02020603050405020304" pitchFamily="18" charset="0"/>
              </a:rPr>
              <a:t>(</a:t>
            </a:r>
            <a:r>
              <a:rPr lang="en-US" sz="3200" dirty="0" err="1">
                <a:solidFill>
                  <a:srgbClr val="0070C0"/>
                </a:solidFill>
                <a:latin typeface="Arial" panose="020B0604020202020204" pitchFamily="34" charset="0"/>
                <a:ea typeface="Times New Roman" panose="02020603050405020304" pitchFamily="18" charset="0"/>
              </a:rPr>
              <a:t>Colab</a:t>
            </a:r>
            <a:r>
              <a:rPr lang="en-US" sz="3200" dirty="0">
                <a:solidFill>
                  <a:srgbClr val="0070C0"/>
                </a:solidFill>
                <a:latin typeface="Arial" panose="020B0604020202020204" pitchFamily="34" charset="0"/>
                <a:ea typeface="Times New Roman" panose="02020603050405020304" pitchFamily="18" charset="0"/>
              </a:rPr>
              <a:t>, 10 minutes)</a:t>
            </a:r>
          </a:p>
          <a:p>
            <a:pPr>
              <a:lnSpc>
                <a:spcPct val="150000"/>
              </a:lnSpc>
              <a:spcBef>
                <a:spcPts val="100"/>
              </a:spcBef>
              <a:spcAft>
                <a:spcPts val="100"/>
              </a:spcAft>
            </a:pP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881553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BEC84-1903-3192-10A6-3C77F53EC538}"/>
              </a:ext>
            </a:extLst>
          </p:cNvPr>
          <p:cNvSpPr txBox="1"/>
          <p:nvPr/>
        </p:nvSpPr>
        <p:spPr>
          <a:xfrm>
            <a:off x="2288140" y="0"/>
            <a:ext cx="7615719" cy="584775"/>
          </a:xfrm>
          <a:prstGeom prst="rect">
            <a:avLst/>
          </a:prstGeom>
          <a:noFill/>
        </p:spPr>
        <p:txBody>
          <a:bodyPr wrap="square">
            <a:sp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Conclusions</a:t>
            </a:r>
            <a:endParaRPr lang="en-US" sz="32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8A885D62-4221-4A21-2EC7-B0F2301C72C0}"/>
              </a:ext>
            </a:extLst>
          </p:cNvPr>
          <p:cNvSpPr txBox="1"/>
          <p:nvPr/>
        </p:nvSpPr>
        <p:spPr>
          <a:xfrm>
            <a:off x="411858" y="1236322"/>
            <a:ext cx="5617028" cy="298543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Both Asari and pipeline are open-source. Feedback welcome, active development</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Asari-GC and Asari-X in 2024</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Feel free to submit issues and request features via GitHub </a:t>
            </a:r>
            <a:br>
              <a:rPr lang="en-US" sz="2400" dirty="0">
                <a:latin typeface="Lato" panose="020F0502020204030203" pitchFamily="34" charset="0"/>
                <a:ea typeface="Lato" panose="020F0502020204030203" pitchFamily="34" charset="0"/>
                <a:cs typeface="Lato" panose="020F0502020204030203" pitchFamily="34" charset="0"/>
              </a:rPr>
            </a:br>
            <a:r>
              <a:rPr lang="en-US" sz="2400" dirty="0">
                <a:latin typeface="Lato" panose="020F0502020204030203" pitchFamily="34" charset="0"/>
                <a:ea typeface="Lato" panose="020F0502020204030203" pitchFamily="34" charset="0"/>
                <a:cs typeface="Lato" panose="020F0502020204030203" pitchFamily="34" charset="0"/>
              </a:rPr>
              <a:t>or </a:t>
            </a:r>
            <a:r>
              <a:rPr lang="en-US" sz="2400" dirty="0" err="1">
                <a:solidFill>
                  <a:srgbClr val="0070C0"/>
                </a:solidFill>
                <a:latin typeface="Lato" panose="020F0502020204030203" pitchFamily="34" charset="0"/>
                <a:ea typeface="Lato" panose="020F0502020204030203" pitchFamily="34" charset="0"/>
                <a:cs typeface="Lato" panose="020F0502020204030203" pitchFamily="34" charset="0"/>
              </a:rPr>
              <a:t>joshua.mitchell@jax.org</a:t>
            </a:r>
            <a:endParaRPr lang="en-US" sz="24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2642955-81DB-D9BF-FD22-C5B083C5E313}"/>
              </a:ext>
            </a:extLst>
          </p:cNvPr>
          <p:cNvPicPr>
            <a:picLocks noChangeAspect="1"/>
          </p:cNvPicPr>
          <p:nvPr/>
        </p:nvPicPr>
        <p:blipFill>
          <a:blip r:embed="rId3"/>
          <a:stretch>
            <a:fillRect/>
          </a:stretch>
        </p:blipFill>
        <p:spPr>
          <a:xfrm>
            <a:off x="6367244" y="984653"/>
            <a:ext cx="4900270" cy="223871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9DBF7E7-0F13-6178-BBB8-030553F24636}"/>
              </a:ext>
            </a:extLst>
          </p:cNvPr>
          <p:cNvPicPr>
            <a:picLocks noChangeAspect="1"/>
          </p:cNvPicPr>
          <p:nvPr/>
        </p:nvPicPr>
        <p:blipFill>
          <a:blip r:embed="rId4"/>
          <a:stretch>
            <a:fillRect/>
          </a:stretch>
        </p:blipFill>
        <p:spPr>
          <a:xfrm>
            <a:off x="6963592" y="3429000"/>
            <a:ext cx="4068661" cy="3068565"/>
          </a:xfrm>
          <a:prstGeom prst="rect">
            <a:avLst/>
          </a:prstGeom>
        </p:spPr>
      </p:pic>
    </p:spTree>
    <p:extLst>
      <p:ext uri="{BB962C8B-B14F-4D97-AF65-F5344CB8AC3E}">
        <p14:creationId xmlns:p14="http://schemas.microsoft.com/office/powerpoint/2010/main" val="3077051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FC5FA13-3B2D-EBF3-BB18-91FAA90BF653}"/>
              </a:ext>
            </a:extLst>
          </p:cNvPr>
          <p:cNvSpPr/>
          <p:nvPr/>
        </p:nvSpPr>
        <p:spPr>
          <a:xfrm>
            <a:off x="1572429" y="2085463"/>
            <a:ext cx="1515520" cy="906290"/>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Calibri" panose="020F0502020204030204"/>
                <a:ea typeface=""/>
                <a:cs typeface=""/>
              </a:rPr>
              <a:t>Asari</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sp>
        <p:nvSpPr>
          <p:cNvPr id="3" name="TextBox 2">
            <a:extLst>
              <a:ext uri="{FF2B5EF4-FFF2-40B4-BE49-F238E27FC236}">
                <a16:creationId xmlns:a16="http://schemas.microsoft.com/office/drawing/2014/main" id="{809BF93E-B687-DC90-471F-68004F628714}"/>
              </a:ext>
            </a:extLst>
          </p:cNvPr>
          <p:cNvSpPr txBox="1"/>
          <p:nvPr/>
        </p:nvSpPr>
        <p:spPr>
          <a:xfrm>
            <a:off x="1482969" y="3061978"/>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a:latin typeface="+mn-lt"/>
              </a:rPr>
              <a:t>Nature Comm 2023</a:t>
            </a:r>
            <a:endParaRPr kumimoji="0" lang="en-US" sz="1200" b="0" i="0" u="none" strike="noStrike" kern="0" cap="none" spc="0" normalizeH="0" baseline="0" noProof="0" dirty="0">
              <a:ln>
                <a:noFill/>
              </a:ln>
              <a:solidFill>
                <a:prstClr val="black"/>
              </a:solidFill>
              <a:effectLst/>
              <a:uLnTx/>
              <a:uFillTx/>
            </a:endParaRPr>
          </a:p>
        </p:txBody>
      </p:sp>
      <p:sp>
        <p:nvSpPr>
          <p:cNvPr id="4" name="Oval 3">
            <a:extLst>
              <a:ext uri="{FF2B5EF4-FFF2-40B4-BE49-F238E27FC236}">
                <a16:creationId xmlns:a16="http://schemas.microsoft.com/office/drawing/2014/main" id="{89149F54-8C40-886E-33D1-867333B90C35}"/>
              </a:ext>
            </a:extLst>
          </p:cNvPr>
          <p:cNvSpPr/>
          <p:nvPr/>
        </p:nvSpPr>
        <p:spPr>
          <a:xfrm>
            <a:off x="5857509" y="4987516"/>
            <a:ext cx="1817253" cy="746829"/>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panose="020F0502020204030204"/>
                <a:ea typeface=""/>
                <a:cs typeface=""/>
              </a:rPr>
              <a:t>metDataModel</a:t>
            </a: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5" name="Oval 4">
            <a:extLst>
              <a:ext uri="{FF2B5EF4-FFF2-40B4-BE49-F238E27FC236}">
                <a16:creationId xmlns:a16="http://schemas.microsoft.com/office/drawing/2014/main" id="{378047B5-CD6A-372F-A32E-CA40C0D77DB3}"/>
              </a:ext>
            </a:extLst>
          </p:cNvPr>
          <p:cNvSpPr/>
          <p:nvPr/>
        </p:nvSpPr>
        <p:spPr>
          <a:xfrm>
            <a:off x="3719481" y="4299514"/>
            <a:ext cx="1665173" cy="86627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
                <a:cs typeface=""/>
              </a:rPr>
              <a:t>mass2chem</a:t>
            </a:r>
            <a:endParaRPr kumimoji="0" lang="en-US"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 name="Oval 5">
            <a:extLst>
              <a:ext uri="{FF2B5EF4-FFF2-40B4-BE49-F238E27FC236}">
                <a16:creationId xmlns:a16="http://schemas.microsoft.com/office/drawing/2014/main" id="{F23F2C95-6945-B142-328E-C2F8D01DA811}"/>
              </a:ext>
            </a:extLst>
          </p:cNvPr>
          <p:cNvSpPr/>
          <p:nvPr/>
        </p:nvSpPr>
        <p:spPr>
          <a:xfrm>
            <a:off x="5972051" y="3593741"/>
            <a:ext cx="1588169" cy="86627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
                <a:cs typeface=""/>
              </a:rPr>
              <a:t>JMS</a:t>
            </a:r>
            <a:endParaRPr kumimoji="0" lang="en-US"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7" name="Straight Arrow Connector 6">
            <a:extLst>
              <a:ext uri="{FF2B5EF4-FFF2-40B4-BE49-F238E27FC236}">
                <a16:creationId xmlns:a16="http://schemas.microsoft.com/office/drawing/2014/main" id="{59828420-0343-530E-7E9D-1C8BC6DE230E}"/>
              </a:ext>
            </a:extLst>
          </p:cNvPr>
          <p:cNvCxnSpPr/>
          <p:nvPr/>
        </p:nvCxnSpPr>
        <p:spPr>
          <a:xfrm flipV="1">
            <a:off x="6766135" y="4460015"/>
            <a:ext cx="0" cy="527501"/>
          </a:xfrm>
          <a:prstGeom prst="straightConnector1">
            <a:avLst/>
          </a:prstGeom>
          <a:noFill/>
          <a:ln w="635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020756B-8AF1-3753-BED9-A0BD9106536F}"/>
              </a:ext>
            </a:extLst>
          </p:cNvPr>
          <p:cNvCxnSpPr>
            <a:cxnSpLocks/>
            <a:stCxn id="5" idx="0"/>
            <a:endCxn id="11" idx="4"/>
          </p:cNvCxnSpPr>
          <p:nvPr/>
        </p:nvCxnSpPr>
        <p:spPr>
          <a:xfrm flipH="1" flipV="1">
            <a:off x="4549538" y="3698591"/>
            <a:ext cx="2530" cy="600923"/>
          </a:xfrm>
          <a:prstGeom prst="straightConnector1">
            <a:avLst/>
          </a:prstGeom>
          <a:noFill/>
          <a:ln w="635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DE89E8FC-FBA3-5C19-4DCA-E61736D21EFB}"/>
              </a:ext>
            </a:extLst>
          </p:cNvPr>
          <p:cNvSpPr txBox="1"/>
          <p:nvPr/>
        </p:nvSpPr>
        <p:spPr>
          <a:xfrm>
            <a:off x="4650126" y="3807582"/>
            <a:ext cx="100803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Annotation</a:t>
            </a:r>
          </a:p>
        </p:txBody>
      </p:sp>
      <p:sp>
        <p:nvSpPr>
          <p:cNvPr id="10" name="TextBox 9">
            <a:extLst>
              <a:ext uri="{FF2B5EF4-FFF2-40B4-BE49-F238E27FC236}">
                <a16:creationId xmlns:a16="http://schemas.microsoft.com/office/drawing/2014/main" id="{CF0F6622-EA0D-A7D9-1B75-CB73C418A3FF}"/>
              </a:ext>
            </a:extLst>
          </p:cNvPr>
          <p:cNvSpPr txBox="1"/>
          <p:nvPr/>
        </p:nvSpPr>
        <p:spPr>
          <a:xfrm>
            <a:off x="6769888" y="4609644"/>
            <a:ext cx="1099405"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Data models</a:t>
            </a:r>
          </a:p>
        </p:txBody>
      </p:sp>
      <p:sp>
        <p:nvSpPr>
          <p:cNvPr id="11" name="Oval 10">
            <a:extLst>
              <a:ext uri="{FF2B5EF4-FFF2-40B4-BE49-F238E27FC236}">
                <a16:creationId xmlns:a16="http://schemas.microsoft.com/office/drawing/2014/main" id="{7BA05C53-60D9-636E-08CC-FD99C445CEE5}"/>
              </a:ext>
            </a:extLst>
          </p:cNvPr>
          <p:cNvSpPr/>
          <p:nvPr/>
        </p:nvSpPr>
        <p:spPr>
          <a:xfrm>
            <a:off x="3830729" y="2855540"/>
            <a:ext cx="1437617" cy="843051"/>
          </a:xfrm>
          <a:prstGeom prst="ellipse">
            <a:avLst/>
          </a:prstGeom>
          <a:solidFill>
            <a:schemeClr val="accent3">
              <a:lumMod val="75000"/>
            </a:schemeClr>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Khipu</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sp>
        <p:nvSpPr>
          <p:cNvPr id="12" name="Right Arrow 11">
            <a:extLst>
              <a:ext uri="{FF2B5EF4-FFF2-40B4-BE49-F238E27FC236}">
                <a16:creationId xmlns:a16="http://schemas.microsoft.com/office/drawing/2014/main" id="{01E80E35-3E2C-A0BD-0F36-370F62517AAA}"/>
              </a:ext>
            </a:extLst>
          </p:cNvPr>
          <p:cNvSpPr/>
          <p:nvPr/>
        </p:nvSpPr>
        <p:spPr>
          <a:xfrm rot="1053397">
            <a:off x="2946817" y="2896236"/>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69853DBD-9177-202C-9FA1-081C8DF47A85}"/>
              </a:ext>
            </a:extLst>
          </p:cNvPr>
          <p:cNvSpPr/>
          <p:nvPr/>
        </p:nvSpPr>
        <p:spPr>
          <a:xfrm rot="1053397">
            <a:off x="5180708" y="3564629"/>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84B0D3D-FF4F-F47F-51DB-E0CB899339F2}"/>
              </a:ext>
            </a:extLst>
          </p:cNvPr>
          <p:cNvCxnSpPr>
            <a:cxnSpLocks/>
          </p:cNvCxnSpPr>
          <p:nvPr/>
        </p:nvCxnSpPr>
        <p:spPr>
          <a:xfrm flipV="1">
            <a:off x="5399322" y="4255478"/>
            <a:ext cx="665416" cy="385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4B6DDFE-F602-E8D7-B755-D8D78E40A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963" y="4672383"/>
            <a:ext cx="3145410" cy="1655125"/>
          </a:xfrm>
          <a:prstGeom prst="rect">
            <a:avLst/>
          </a:prstGeom>
        </p:spPr>
      </p:pic>
      <p:sp>
        <p:nvSpPr>
          <p:cNvPr id="16" name="Right Arrow 15">
            <a:extLst>
              <a:ext uri="{FF2B5EF4-FFF2-40B4-BE49-F238E27FC236}">
                <a16:creationId xmlns:a16="http://schemas.microsoft.com/office/drawing/2014/main" id="{8498E664-FF33-B098-CA90-828D99AC1872}"/>
              </a:ext>
            </a:extLst>
          </p:cNvPr>
          <p:cNvSpPr/>
          <p:nvPr/>
        </p:nvSpPr>
        <p:spPr>
          <a:xfrm rot="1053397">
            <a:off x="7553287" y="4275037"/>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86F3A19-0986-B98F-906B-02DD2FA09396}"/>
              </a:ext>
            </a:extLst>
          </p:cNvPr>
          <p:cNvCxnSpPr>
            <a:cxnSpLocks/>
          </p:cNvCxnSpPr>
          <p:nvPr/>
        </p:nvCxnSpPr>
        <p:spPr>
          <a:xfrm flipV="1">
            <a:off x="7674762" y="5016250"/>
            <a:ext cx="665416" cy="385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8ABC39-8425-9201-5637-57AAD348E42C}"/>
              </a:ext>
            </a:extLst>
          </p:cNvPr>
          <p:cNvSpPr txBox="1"/>
          <p:nvPr/>
        </p:nvSpPr>
        <p:spPr>
          <a:xfrm>
            <a:off x="9293613" y="4332895"/>
            <a:ext cx="122988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dirty="0">
                <a:latin typeface="+mn-lt"/>
              </a:rPr>
              <a:t>Cloud services</a:t>
            </a:r>
            <a:endParaRPr kumimoji="0" lang="en-US" sz="1400" b="0" i="0" u="none" strike="noStrike" kern="0" cap="none" spc="0" normalizeH="0" baseline="0" noProof="0" dirty="0">
              <a:ln>
                <a:noFill/>
              </a:ln>
              <a:solidFill>
                <a:prstClr val="black"/>
              </a:solidFill>
              <a:effectLst/>
              <a:uLnTx/>
              <a:uFillTx/>
            </a:endParaRPr>
          </a:p>
        </p:txBody>
      </p:sp>
      <p:sp>
        <p:nvSpPr>
          <p:cNvPr id="19" name="Oval 18">
            <a:extLst>
              <a:ext uri="{FF2B5EF4-FFF2-40B4-BE49-F238E27FC236}">
                <a16:creationId xmlns:a16="http://schemas.microsoft.com/office/drawing/2014/main" id="{AEA827FA-E321-0E90-9A36-C750B67FCD40}"/>
              </a:ext>
            </a:extLst>
          </p:cNvPr>
          <p:cNvSpPr/>
          <p:nvPr/>
        </p:nvSpPr>
        <p:spPr>
          <a:xfrm>
            <a:off x="923900" y="4286478"/>
            <a:ext cx="1386164" cy="729772"/>
          </a:xfrm>
          <a:prstGeom prst="ellipse">
            <a:avLst/>
          </a:prstGeom>
          <a:solidFill>
            <a:schemeClr val="bg2">
              <a:lumMod val="90000"/>
            </a:schemeClr>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Asari-X</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cxnSp>
        <p:nvCxnSpPr>
          <p:cNvPr id="20" name="Straight Arrow Connector 19">
            <a:extLst>
              <a:ext uri="{FF2B5EF4-FFF2-40B4-BE49-F238E27FC236}">
                <a16:creationId xmlns:a16="http://schemas.microsoft.com/office/drawing/2014/main" id="{8B5EF5C3-F532-9A08-F211-0EA3C93D61D6}"/>
              </a:ext>
            </a:extLst>
          </p:cNvPr>
          <p:cNvCxnSpPr>
            <a:cxnSpLocks/>
          </p:cNvCxnSpPr>
          <p:nvPr/>
        </p:nvCxnSpPr>
        <p:spPr>
          <a:xfrm flipV="1">
            <a:off x="2199185" y="3319909"/>
            <a:ext cx="1546857" cy="1140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E5D566-9EA4-F814-8F84-63A8A1329657}"/>
              </a:ext>
            </a:extLst>
          </p:cNvPr>
          <p:cNvSpPr/>
          <p:nvPr/>
        </p:nvSpPr>
        <p:spPr>
          <a:xfrm>
            <a:off x="5017403" y="1370600"/>
            <a:ext cx="2094669" cy="518548"/>
          </a:xfrm>
          <a:prstGeom prst="ellipse">
            <a:avLst/>
          </a:prstGeom>
          <a:blipFill>
            <a:blip r:embed="rId3"/>
            <a:tile tx="0" ty="0" sx="100000" sy="100000" flip="none" algn="tl"/>
          </a:bli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latin typeface="Calibri" panose="020F0502020204030204"/>
              </a:rPr>
              <a:t>PCPFM</a:t>
            </a:r>
            <a:endParaRPr kumimoji="0" lang="en-US" sz="1800" b="0" i="0" u="none" strike="noStrike" kern="0" cap="none" spc="0" normalizeH="0" baseline="0" noProof="0" dirty="0">
              <a:ln>
                <a:noFill/>
              </a:ln>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C80EADE6-C119-B581-38D0-6D3556C306F3}"/>
              </a:ext>
            </a:extLst>
          </p:cNvPr>
          <p:cNvCxnSpPr>
            <a:cxnSpLocks/>
          </p:cNvCxnSpPr>
          <p:nvPr/>
        </p:nvCxnSpPr>
        <p:spPr>
          <a:xfrm flipH="1">
            <a:off x="8909538" y="3102359"/>
            <a:ext cx="682644" cy="1246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6DD843-A8FB-013B-6742-95725B76CE9D}"/>
              </a:ext>
            </a:extLst>
          </p:cNvPr>
          <p:cNvSpPr txBox="1"/>
          <p:nvPr/>
        </p:nvSpPr>
        <p:spPr>
          <a:xfrm>
            <a:off x="5816936" y="1940844"/>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err="1">
                <a:latin typeface="+mn-lt"/>
              </a:rPr>
              <a:t>PLoS</a:t>
            </a:r>
            <a:r>
              <a:rPr lang="en-US" sz="1200" i="1" dirty="0">
                <a:latin typeface="+mn-lt"/>
              </a:rPr>
              <a:t> Comp Biol 2024</a:t>
            </a:r>
            <a:endParaRPr kumimoji="0" lang="en-US" sz="1200" b="0" i="0" u="none" strike="noStrike" kern="0" cap="none" spc="0" normalizeH="0" baseline="0" noProof="0" dirty="0">
              <a:ln>
                <a:noFill/>
              </a:ln>
              <a:solidFill>
                <a:prstClr val="black"/>
              </a:solidFill>
              <a:effectLst/>
              <a:uLnTx/>
              <a:uFillTx/>
            </a:endParaRPr>
          </a:p>
        </p:txBody>
      </p:sp>
      <p:sp>
        <p:nvSpPr>
          <p:cNvPr id="25" name="TextBox 24">
            <a:extLst>
              <a:ext uri="{FF2B5EF4-FFF2-40B4-BE49-F238E27FC236}">
                <a16:creationId xmlns:a16="http://schemas.microsoft.com/office/drawing/2014/main" id="{192C6298-5348-28A4-A798-1FFA5421A3A4}"/>
              </a:ext>
            </a:extLst>
          </p:cNvPr>
          <p:cNvSpPr txBox="1"/>
          <p:nvPr/>
        </p:nvSpPr>
        <p:spPr>
          <a:xfrm>
            <a:off x="3656038" y="2565461"/>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a:latin typeface="+mn-lt"/>
              </a:rPr>
              <a:t>Ana Chem 2023</a:t>
            </a:r>
            <a:endParaRPr kumimoji="0" lang="en-US" sz="1200" b="0" i="0" u="none" strike="noStrike" kern="0" cap="none" spc="0" normalizeH="0" baseline="0" noProof="0" dirty="0">
              <a:ln>
                <a:noFill/>
              </a:ln>
              <a:solidFill>
                <a:prstClr val="black"/>
              </a:solidFill>
              <a:effectLst/>
              <a:uLnTx/>
              <a:uFillTx/>
            </a:endParaRPr>
          </a:p>
        </p:txBody>
      </p:sp>
      <p:sp>
        <p:nvSpPr>
          <p:cNvPr id="26" name="Can 25">
            <a:extLst>
              <a:ext uri="{FF2B5EF4-FFF2-40B4-BE49-F238E27FC236}">
                <a16:creationId xmlns:a16="http://schemas.microsoft.com/office/drawing/2014/main" id="{EDF4FA23-0554-DF56-5904-443CA45C4016}"/>
              </a:ext>
            </a:extLst>
          </p:cNvPr>
          <p:cNvSpPr/>
          <p:nvPr/>
        </p:nvSpPr>
        <p:spPr>
          <a:xfrm>
            <a:off x="8745414" y="2298378"/>
            <a:ext cx="1767667" cy="763600"/>
          </a:xfrm>
          <a:prstGeom prst="can">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Reference metabolomes</a:t>
            </a:r>
          </a:p>
        </p:txBody>
      </p:sp>
      <p:sp>
        <p:nvSpPr>
          <p:cNvPr id="27" name="Right Brace 26">
            <a:extLst>
              <a:ext uri="{FF2B5EF4-FFF2-40B4-BE49-F238E27FC236}">
                <a16:creationId xmlns:a16="http://schemas.microsoft.com/office/drawing/2014/main" id="{D4A2CB5D-F847-478D-C7FC-6DC7DC4AA0CE}"/>
              </a:ext>
            </a:extLst>
          </p:cNvPr>
          <p:cNvSpPr/>
          <p:nvPr/>
        </p:nvSpPr>
        <p:spPr>
          <a:xfrm rot="17334821">
            <a:off x="4989024" y="399691"/>
            <a:ext cx="791259" cy="39717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9271002-9E78-CE71-DBEC-9087F7AD3BCF}"/>
              </a:ext>
            </a:extLst>
          </p:cNvPr>
          <p:cNvSpPr txBox="1"/>
          <p:nvPr/>
        </p:nvSpPr>
        <p:spPr>
          <a:xfrm>
            <a:off x="4141420" y="6334209"/>
            <a:ext cx="3727873" cy="307777"/>
          </a:xfrm>
          <a:prstGeom prst="rect">
            <a:avLst/>
          </a:prstGeom>
          <a:noFill/>
        </p:spPr>
        <p:txBody>
          <a:bodyPr wrap="square">
            <a:spAutoFit/>
          </a:bodyPr>
          <a:lstStyle/>
          <a:p>
            <a:pPr algn="ctr"/>
            <a:r>
              <a:rPr lang="en-US" sz="1400" dirty="0">
                <a:ea typeface="Lato" panose="020F0502020204030203" pitchFamily="34" charset="0"/>
                <a:cs typeface="Lato" panose="020F0502020204030203" pitchFamily="34" charset="0"/>
              </a:rPr>
              <a:t>https://github.com/shuzhao-li-lab</a:t>
            </a:r>
          </a:p>
        </p:txBody>
      </p:sp>
      <p:sp>
        <p:nvSpPr>
          <p:cNvPr id="29" name="Title 1">
            <a:extLst>
              <a:ext uri="{FF2B5EF4-FFF2-40B4-BE49-F238E27FC236}">
                <a16:creationId xmlns:a16="http://schemas.microsoft.com/office/drawing/2014/main" id="{05E15124-E165-4332-CFE5-839F9C290B55}"/>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r>
              <a:rPr lang="en-US" sz="3200" dirty="0">
                <a:latin typeface="+mj-lt"/>
              </a:rPr>
              <a:t>The asari suite - Roadmap</a:t>
            </a:r>
          </a:p>
        </p:txBody>
      </p:sp>
    </p:spTree>
    <p:extLst>
      <p:ext uri="{BB962C8B-B14F-4D97-AF65-F5344CB8AC3E}">
        <p14:creationId xmlns:p14="http://schemas.microsoft.com/office/powerpoint/2010/main" val="125474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a:extLst>
              <a:ext uri="{FF2B5EF4-FFF2-40B4-BE49-F238E27FC236}">
                <a16:creationId xmlns:a16="http://schemas.microsoft.com/office/drawing/2014/main" id="{732428AF-53FC-62D5-D87A-8D075EFB88B6}"/>
              </a:ext>
            </a:extLst>
          </p:cNvPr>
          <p:cNvSpPr>
            <a:spLocks noGrp="1"/>
          </p:cNvSpPr>
          <p:nvPr>
            <p:ph idx="1"/>
          </p:nvPr>
        </p:nvSpPr>
        <p:spPr>
          <a:xfrm>
            <a:off x="3946409" y="1351476"/>
            <a:ext cx="7668231" cy="4596600"/>
          </a:xfrm>
        </p:spPr>
        <p:txBody>
          <a:bodyPr>
            <a:noAutofit/>
          </a:bodyPr>
          <a:lstStyle/>
          <a:p>
            <a:pPr lvl="1">
              <a:buFont typeface="Courier New" panose="02070309020205020404" pitchFamily="49" charset="0"/>
              <a:buChar char="o"/>
            </a:pPr>
            <a:r>
              <a:rPr lang="en-US" sz="2400" dirty="0"/>
              <a:t>Stable isotope tracing for untargeted metabolomics</a:t>
            </a:r>
          </a:p>
          <a:p>
            <a:pPr lvl="1">
              <a:buFont typeface="Courier New" panose="02070309020205020404" pitchFamily="49" charset="0"/>
              <a:buChar char="o"/>
            </a:pPr>
            <a:r>
              <a:rPr lang="en-US" sz="2400" dirty="0" err="1"/>
              <a:t>Chemoselective</a:t>
            </a:r>
            <a:r>
              <a:rPr lang="en-US" sz="2400" dirty="0"/>
              <a:t> labeling for untargeted metabolomics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Reconstruction of biochemical pathways/networks</a:t>
            </a:r>
          </a:p>
          <a:p>
            <a:pPr lvl="1">
              <a:buFont typeface="Courier New" panose="02070309020205020404" pitchFamily="49" charset="0"/>
              <a:buChar char="o"/>
            </a:pPr>
            <a:r>
              <a:rPr lang="en-US" sz="2400" dirty="0" err="1"/>
              <a:t>ImmunoMetabolomics</a:t>
            </a:r>
            <a:r>
              <a:rPr lang="en-US" sz="2400" dirty="0"/>
              <a:t> of vaccines and diseases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The asari suite (processing and annotation)</a:t>
            </a:r>
          </a:p>
          <a:p>
            <a:pPr lvl="1">
              <a:buFont typeface="Courier New" panose="02070309020205020404" pitchFamily="49" charset="0"/>
              <a:buChar char="o"/>
            </a:pPr>
            <a:r>
              <a:rPr lang="en-US" sz="2400" dirty="0"/>
              <a:t>The mummichog suite (data interpretation)</a:t>
            </a:r>
          </a:p>
          <a:p>
            <a:pPr lvl="1">
              <a:buFont typeface="Courier New" panose="02070309020205020404" pitchFamily="49" charset="0"/>
              <a:buChar char="o"/>
            </a:pPr>
            <a:r>
              <a:rPr lang="en-US" sz="2400" dirty="0"/>
              <a:t>The reference metabolomes </a:t>
            </a:r>
          </a:p>
        </p:txBody>
      </p:sp>
      <p:grpSp>
        <p:nvGrpSpPr>
          <p:cNvPr id="33" name="Group 32">
            <a:extLst>
              <a:ext uri="{FF2B5EF4-FFF2-40B4-BE49-F238E27FC236}">
                <a16:creationId xmlns:a16="http://schemas.microsoft.com/office/drawing/2014/main" id="{66A58CE4-AE7C-3F56-ABBE-A13ACD732591}"/>
              </a:ext>
            </a:extLst>
          </p:cNvPr>
          <p:cNvGrpSpPr/>
          <p:nvPr/>
        </p:nvGrpSpPr>
        <p:grpSpPr>
          <a:xfrm>
            <a:off x="4509438" y="1598145"/>
            <a:ext cx="182880" cy="4132683"/>
            <a:chOff x="2627884" y="1536599"/>
            <a:chExt cx="182880" cy="4132683"/>
          </a:xfrm>
        </p:grpSpPr>
        <p:sp>
          <p:nvSpPr>
            <p:cNvPr id="4" name="Oval 3">
              <a:extLst>
                <a:ext uri="{FF2B5EF4-FFF2-40B4-BE49-F238E27FC236}">
                  <a16:creationId xmlns:a16="http://schemas.microsoft.com/office/drawing/2014/main" id="{BA8BCB98-24DE-42B3-44EB-FA9C2B06CACA}"/>
                </a:ext>
              </a:extLst>
            </p:cNvPr>
            <p:cNvSpPr>
              <a:spLocks noChangeAspect="1"/>
            </p:cNvSpPr>
            <p:nvPr/>
          </p:nvSpPr>
          <p:spPr>
            <a:xfrm>
              <a:off x="2627884" y="1536599"/>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42C49F8-5437-E3D9-8260-2043BC2179F1}"/>
                </a:ext>
              </a:extLst>
            </p:cNvPr>
            <p:cNvSpPr/>
            <p:nvPr/>
          </p:nvSpPr>
          <p:spPr>
            <a:xfrm>
              <a:off x="2627884" y="4507818"/>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CCE1BBD3-36C4-24B9-AC7D-4617FEE3F9CF}"/>
                </a:ext>
              </a:extLst>
            </p:cNvPr>
            <p:cNvSpPr/>
            <p:nvPr/>
          </p:nvSpPr>
          <p:spPr>
            <a:xfrm>
              <a:off x="2627884" y="3034308"/>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82E2259-061F-2263-B337-EC712AC1C8F0}"/>
                </a:ext>
              </a:extLst>
            </p:cNvPr>
            <p:cNvSpPr>
              <a:spLocks noChangeAspect="1"/>
            </p:cNvSpPr>
            <p:nvPr/>
          </p:nvSpPr>
          <p:spPr>
            <a:xfrm>
              <a:off x="2627884" y="2026226"/>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3F0BF80-EE8B-A50F-B0D1-5F2DEC5DC758}"/>
                </a:ext>
              </a:extLst>
            </p:cNvPr>
            <p:cNvSpPr/>
            <p:nvPr/>
          </p:nvSpPr>
          <p:spPr>
            <a:xfrm>
              <a:off x="2627884" y="4996710"/>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B0842BA-3A05-B915-8D64-28463D8AE0E5}"/>
                </a:ext>
              </a:extLst>
            </p:cNvPr>
            <p:cNvSpPr/>
            <p:nvPr/>
          </p:nvSpPr>
          <p:spPr>
            <a:xfrm>
              <a:off x="2627884" y="3522997"/>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63D4ECA8-B9A6-DDD9-9AE6-1F9B9782A9D7}"/>
                </a:ext>
              </a:extLst>
            </p:cNvPr>
            <p:cNvSpPr/>
            <p:nvPr/>
          </p:nvSpPr>
          <p:spPr>
            <a:xfrm>
              <a:off x="2627884" y="5486402"/>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Title 1">
            <a:extLst>
              <a:ext uri="{FF2B5EF4-FFF2-40B4-BE49-F238E27FC236}">
                <a16:creationId xmlns:a16="http://schemas.microsoft.com/office/drawing/2014/main" id="{398D49C0-9008-DEF1-98C9-1757BFD5751A}"/>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w="3175" cmpd="sng">
                  <a:noFill/>
                </a:ln>
                <a:solidFill>
                  <a:prstClr val="black"/>
                </a:solidFill>
                <a:effectLst/>
                <a:uLnTx/>
                <a:uFillTx/>
                <a:latin typeface="Calibri Light" panose="020F0302020204030204"/>
                <a:ea typeface="+mj-ea"/>
                <a:cs typeface="+mj-cs"/>
              </a:rPr>
              <a:t>The Shuzhao Li Lab at Jackson Laboratory for Genomic Medicine</a:t>
            </a:r>
          </a:p>
        </p:txBody>
      </p:sp>
      <p:pic>
        <p:nvPicPr>
          <p:cNvPr id="35" name="Picture 34">
            <a:extLst>
              <a:ext uri="{FF2B5EF4-FFF2-40B4-BE49-F238E27FC236}">
                <a16:creationId xmlns:a16="http://schemas.microsoft.com/office/drawing/2014/main" id="{46D65EA1-D52E-7E1B-A4CC-8D528A44D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95" y="2714027"/>
            <a:ext cx="2978337" cy="2884028"/>
          </a:xfrm>
          <a:prstGeom prst="rect">
            <a:avLst/>
          </a:prstGeom>
        </p:spPr>
      </p:pic>
      <p:pic>
        <p:nvPicPr>
          <p:cNvPr id="36" name="Picture 35">
            <a:extLst>
              <a:ext uri="{FF2B5EF4-FFF2-40B4-BE49-F238E27FC236}">
                <a16:creationId xmlns:a16="http://schemas.microsoft.com/office/drawing/2014/main" id="{68E08D2B-9F02-2725-4CDF-1ECD9FA55EFE}"/>
              </a:ext>
            </a:extLst>
          </p:cNvPr>
          <p:cNvPicPr>
            <a:picLocks noChangeAspect="1"/>
          </p:cNvPicPr>
          <p:nvPr/>
        </p:nvPicPr>
        <p:blipFill>
          <a:blip r:embed="rId4"/>
          <a:stretch>
            <a:fillRect/>
          </a:stretch>
        </p:blipFill>
        <p:spPr>
          <a:xfrm>
            <a:off x="827395" y="1598145"/>
            <a:ext cx="1744744" cy="716127"/>
          </a:xfrm>
          <a:prstGeom prst="rect">
            <a:avLst/>
          </a:prstGeom>
        </p:spPr>
      </p:pic>
    </p:spTree>
    <p:extLst>
      <p:ext uri="{BB962C8B-B14F-4D97-AF65-F5344CB8AC3E}">
        <p14:creationId xmlns:p14="http://schemas.microsoft.com/office/powerpoint/2010/main" val="265863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3CBDAA94-C532-F890-AA5B-60153FC7D3B4}"/>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Acknowledgements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The Jackson Laboratory for Genomic Medicine">
            <a:extLst>
              <a:ext uri="{FF2B5EF4-FFF2-40B4-BE49-F238E27FC236}">
                <a16:creationId xmlns:a16="http://schemas.microsoft.com/office/drawing/2014/main" id="{66D367CE-9761-1314-2452-D8E5ECCD0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684" y="1995385"/>
            <a:ext cx="3499347" cy="197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C4FF18-DDD2-CD80-A3DA-304E963349DC}"/>
              </a:ext>
            </a:extLst>
          </p:cNvPr>
          <p:cNvSpPr txBox="1"/>
          <p:nvPr/>
        </p:nvSpPr>
        <p:spPr>
          <a:xfrm>
            <a:off x="7981640" y="755273"/>
            <a:ext cx="4171699"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The Jackson Laboratory for Genomic Medicine </a:t>
            </a:r>
          </a:p>
          <a:p>
            <a:pPr algn="ctr"/>
            <a:r>
              <a:rPr lang="en-US" sz="2133" dirty="0">
                <a:latin typeface="Lato" panose="020F0502020204030203" pitchFamily="34" charset="0"/>
                <a:ea typeface="Lato" panose="020F0502020204030203" pitchFamily="34" charset="0"/>
                <a:cs typeface="Lato" panose="020F0502020204030203" pitchFamily="34" charset="0"/>
              </a:rPr>
              <a:t>Farmington, CT</a:t>
            </a:r>
          </a:p>
        </p:txBody>
      </p:sp>
      <p:sp>
        <p:nvSpPr>
          <p:cNvPr id="7" name="TextBox 6">
            <a:extLst>
              <a:ext uri="{FF2B5EF4-FFF2-40B4-BE49-F238E27FC236}">
                <a16:creationId xmlns:a16="http://schemas.microsoft.com/office/drawing/2014/main" id="{F1F4AF37-D9B9-0BF8-7DD7-D3B079F9754F}"/>
              </a:ext>
            </a:extLst>
          </p:cNvPr>
          <p:cNvSpPr txBox="1"/>
          <p:nvPr/>
        </p:nvSpPr>
        <p:spPr>
          <a:xfrm>
            <a:off x="136969" y="840970"/>
            <a:ext cx="4778064" cy="2389950"/>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Shuzhao Li Lab</a:t>
            </a:r>
          </a:p>
          <a:p>
            <a:pPr marL="609573"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Joshua Mitchell</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Yuanye</a:t>
            </a:r>
            <a:r>
              <a:rPr lang="en-US" sz="2133" dirty="0">
                <a:latin typeface="Lato" panose="020F0502020204030203" pitchFamily="34" charset="0"/>
                <a:ea typeface="Lato" panose="020F0502020204030203" pitchFamily="34" charset="0"/>
                <a:cs typeface="Lato" panose="020F0502020204030203" pitchFamily="34" charset="0"/>
              </a:rPr>
              <a:t> Chi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Shujian</a:t>
            </a:r>
            <a:r>
              <a:rPr lang="en-US" sz="2133" dirty="0">
                <a:latin typeface="Lato" panose="020F0502020204030203" pitchFamily="34" charset="0"/>
                <a:ea typeface="Lato" panose="020F0502020204030203" pitchFamily="34" charset="0"/>
                <a:cs typeface="Lato" panose="020F0502020204030203" pitchFamily="34" charset="0"/>
              </a:rPr>
              <a:t> Cheng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Maheshwor</a:t>
            </a:r>
            <a:r>
              <a:rPr lang="en-US" sz="2133" dirty="0">
                <a:latin typeface="Lato" panose="020F0502020204030203" pitchFamily="34" charset="0"/>
                <a:ea typeface="Lato" panose="020F0502020204030203" pitchFamily="34" charset="0"/>
                <a:cs typeface="Lato" panose="020F0502020204030203" pitchFamily="34" charset="0"/>
              </a:rPr>
              <a:t> Thapa</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Minghao</a:t>
            </a:r>
            <a:r>
              <a:rPr lang="en-US" sz="2133" dirty="0">
                <a:latin typeface="Lato" panose="020F0502020204030203" pitchFamily="34" charset="0"/>
                <a:ea typeface="Lato" panose="020F0502020204030203" pitchFamily="34" charset="0"/>
                <a:cs typeface="Lato" panose="020F0502020204030203" pitchFamily="34" charset="0"/>
              </a:rPr>
              <a:t> Gong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Amnah</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Siddiqa</a:t>
            </a:r>
            <a:r>
              <a:rPr lang="en-US" sz="2133" dirty="0">
                <a:latin typeface="Lato" panose="020F0502020204030203" pitchFamily="34" charset="0"/>
                <a:ea typeface="Lato" panose="020F0502020204030203" pitchFamily="34" charset="0"/>
                <a:cs typeface="Lato" panose="020F0502020204030203" pitchFamily="34" charset="0"/>
              </a:rPr>
              <a:t> (Former)</a:t>
            </a:r>
          </a:p>
        </p:txBody>
      </p:sp>
      <p:sp>
        <p:nvSpPr>
          <p:cNvPr id="9" name="TextBox 8">
            <a:extLst>
              <a:ext uri="{FF2B5EF4-FFF2-40B4-BE49-F238E27FC236}">
                <a16:creationId xmlns:a16="http://schemas.microsoft.com/office/drawing/2014/main" id="{6AB8B6D0-08A7-8BA1-6B5C-13AECE0D8059}"/>
              </a:ext>
            </a:extLst>
          </p:cNvPr>
          <p:cNvSpPr txBox="1"/>
          <p:nvPr/>
        </p:nvSpPr>
        <p:spPr>
          <a:xfrm>
            <a:off x="7916325" y="4153667"/>
            <a:ext cx="4778064" cy="2144498"/>
          </a:xfrm>
          <a:prstGeom prst="rect">
            <a:avLst/>
          </a:prstGeom>
          <a:noFill/>
        </p:spPr>
        <p:txBody>
          <a:bodyPr wrap="square" rtlCol="0">
            <a:spAutoFit/>
          </a:bodyPr>
          <a:lstStyle/>
          <a:p>
            <a:pPr algn="ctr"/>
            <a:r>
              <a:rPr lang="en-US" sz="2667" dirty="0">
                <a:latin typeface="Calibri" panose="020F0502020204030204" pitchFamily="34" charset="0"/>
                <a:cs typeface="Calibri" panose="020F0502020204030204" pitchFamily="34" charset="0"/>
              </a:rPr>
              <a:t>Funding</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UM1HG012651</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 S1 </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U01CA235493</a:t>
            </a:r>
          </a:p>
        </p:txBody>
      </p:sp>
      <p:sp>
        <p:nvSpPr>
          <p:cNvPr id="10" name="TextBox 9">
            <a:extLst>
              <a:ext uri="{FF2B5EF4-FFF2-40B4-BE49-F238E27FC236}">
                <a16:creationId xmlns:a16="http://schemas.microsoft.com/office/drawing/2014/main" id="{3D5C78C4-54FE-E535-B967-C1DB02C84685}"/>
              </a:ext>
            </a:extLst>
          </p:cNvPr>
          <p:cNvSpPr txBox="1"/>
          <p:nvPr/>
        </p:nvSpPr>
        <p:spPr>
          <a:xfrm>
            <a:off x="4112996" y="840970"/>
            <a:ext cx="4171700" cy="5344027"/>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Other JAX Collaborators</a:t>
            </a:r>
          </a:p>
          <a:p>
            <a:endParaRPr lang="en-US" sz="2133" dirty="0">
              <a:latin typeface="Lato" panose="020F0502020204030203" pitchFamily="34" charset="0"/>
              <a:ea typeface="Lato" panose="020F0502020204030203" pitchFamily="34" charset="0"/>
              <a:cs typeface="Lato" panose="020F0502020204030203" pitchFamily="34" charset="0"/>
            </a:endParaRPr>
          </a:p>
          <a:p>
            <a:r>
              <a:rPr lang="en-US" sz="2133" u="sng" dirty="0">
                <a:latin typeface="Lato" panose="020F0502020204030203" pitchFamily="34" charset="0"/>
                <a:ea typeface="Lato" panose="020F0502020204030203" pitchFamily="34" charset="0"/>
                <a:cs typeface="Lato" panose="020F0502020204030203" pitchFamily="34" charset="0"/>
              </a:rPr>
              <a:t>Robson Lab</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Juliana </a:t>
            </a:r>
            <a:r>
              <a:rPr lang="en-US" sz="2133" dirty="0" err="1">
                <a:latin typeface="Lato" panose="020F0502020204030203" pitchFamily="34" charset="0"/>
                <a:ea typeface="Lato" panose="020F0502020204030203" pitchFamily="34" charset="0"/>
                <a:cs typeface="Lato" panose="020F0502020204030203" pitchFamily="34" charset="0"/>
              </a:rPr>
              <a:t>Alcoforado</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Diniz</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Zukai</a:t>
            </a:r>
            <a:r>
              <a:rPr lang="en-US" sz="2133" dirty="0">
                <a:latin typeface="Lato" panose="020F0502020204030203" pitchFamily="34" charset="0"/>
                <a:ea typeface="Lato" panose="020F0502020204030203" pitchFamily="34" charset="0"/>
                <a:cs typeface="Lato" panose="020F0502020204030203" pitchFamily="34" charset="0"/>
              </a:rPr>
              <a:t> Liu</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Arti </a:t>
            </a:r>
            <a:r>
              <a:rPr lang="en-US" sz="2133" dirty="0" err="1">
                <a:latin typeface="Lato" panose="020F0502020204030203" pitchFamily="34" charset="0"/>
                <a:ea typeface="Lato" panose="020F0502020204030203" pitchFamily="34" charset="0"/>
                <a:cs typeface="Lato" panose="020F0502020204030203" pitchFamily="34" charset="0"/>
              </a:rPr>
              <a:t>Taggar</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Dylan Baker</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Anahita Amiri </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152384"/>
            <a:r>
              <a:rPr lang="en-US" sz="2133" u="sng" dirty="0">
                <a:latin typeface="Lato" panose="020F0502020204030203" pitchFamily="34" charset="0"/>
                <a:ea typeface="Lato" panose="020F0502020204030203" pitchFamily="34" charset="0"/>
                <a:cs typeface="Lato" panose="020F0502020204030203" pitchFamily="34" charset="0"/>
              </a:rPr>
              <a:t>Non-Jax Collaborators</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Stephen Barnes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Landon Wilson</a:t>
            </a:r>
          </a:p>
          <a:p>
            <a:pPr marL="495284" indent="-342900">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Jianguo</a:t>
            </a:r>
            <a:r>
              <a:rPr lang="en-US" sz="2133" dirty="0">
                <a:latin typeface="Lato" panose="020F0502020204030203" pitchFamily="34" charset="0"/>
                <a:ea typeface="Lato" panose="020F0502020204030203" pitchFamily="34" charset="0"/>
                <a:cs typeface="Lato" panose="020F0502020204030203" pitchFamily="34" charset="0"/>
              </a:rPr>
              <a:t> (Jeff) Xia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Lei Xu</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7249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7) Q and A</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869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32BA-3501-696A-BF23-F0E2AD4219B0}"/>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D711F49-B2AD-AB21-ADDE-9B988D6E8AD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F9C12100-ECF1-D5C2-60FB-14E6C099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D53062E1-75EA-2304-C433-E646AFCAAF1E}"/>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DD6B67C-4FDA-433E-A85B-A25D6697BC22}"/>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4FECCFA-2897-60C8-77AB-385EE0AD8500}"/>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E7CAFB6C-94D2-61B4-0ED9-31EF74FB81C0}"/>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
        <p:nvSpPr>
          <p:cNvPr id="13" name="Rounded Rectangle 12">
            <a:extLst>
              <a:ext uri="{FF2B5EF4-FFF2-40B4-BE49-F238E27FC236}">
                <a16:creationId xmlns:a16="http://schemas.microsoft.com/office/drawing/2014/main" id="{CFBC04EB-3A4A-A6A0-E0CC-96F02928DD2B}"/>
              </a:ext>
            </a:extLst>
          </p:cNvPr>
          <p:cNvSpPr/>
          <p:nvPr/>
        </p:nvSpPr>
        <p:spPr>
          <a:xfrm rot="16200000">
            <a:off x="-305838" y="3810850"/>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SEQUENCING</a:t>
            </a:r>
          </a:p>
        </p:txBody>
      </p:sp>
      <p:sp>
        <p:nvSpPr>
          <p:cNvPr id="14" name="Rounded Rectangle 13">
            <a:extLst>
              <a:ext uri="{FF2B5EF4-FFF2-40B4-BE49-F238E27FC236}">
                <a16:creationId xmlns:a16="http://schemas.microsoft.com/office/drawing/2014/main" id="{66B80AD4-6072-D793-1719-D3A07003E1C3}"/>
              </a:ext>
            </a:extLst>
          </p:cNvPr>
          <p:cNvSpPr/>
          <p:nvPr/>
        </p:nvSpPr>
        <p:spPr>
          <a:xfrm rot="16200000">
            <a:off x="8621722" y="3810849"/>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MASS SPECTROMETRY</a:t>
            </a:r>
          </a:p>
        </p:txBody>
      </p:sp>
    </p:spTree>
    <p:extLst>
      <p:ext uri="{BB962C8B-B14F-4D97-AF65-F5344CB8AC3E}">
        <p14:creationId xmlns:p14="http://schemas.microsoft.com/office/powerpoint/2010/main" val="26157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sp>
        <p:nvSpPr>
          <p:cNvPr id="2" name="TextBox 1">
            <a:extLst>
              <a:ext uri="{FF2B5EF4-FFF2-40B4-BE49-F238E27FC236}">
                <a16:creationId xmlns:a16="http://schemas.microsoft.com/office/drawing/2014/main" id="{6A60C12F-5E1B-0546-BA3B-AEDAF8740EBE}"/>
              </a:ext>
            </a:extLst>
          </p:cNvPr>
          <p:cNvSpPr txBox="1"/>
          <p:nvPr/>
        </p:nvSpPr>
        <p:spPr>
          <a:xfrm>
            <a:off x="1738275" y="1515142"/>
            <a:ext cx="9185887" cy="3856825"/>
          </a:xfrm>
          <a:prstGeom prst="rect">
            <a:avLst/>
          </a:prstGeom>
          <a:noFill/>
        </p:spPr>
        <p:txBody>
          <a:bodyPr wrap="square" rtlCol="0">
            <a:spAutoFit/>
          </a:bodyPr>
          <a:lstStyle/>
          <a:p>
            <a:pPr marL="457200" marR="0" indent="-457200">
              <a:lnSpc>
                <a:spcPct val="150000"/>
              </a:lnSpc>
              <a:spcBef>
                <a:spcPts val="100"/>
              </a:spcBef>
              <a:spcAft>
                <a:spcPts val="100"/>
              </a:spcAft>
              <a:buFont typeface="+mj-lt"/>
              <a:buAutoNum type="alphaLcParenR"/>
            </a:pPr>
            <a:r>
              <a:rPr lang="en-US" sz="2000" b="0" dirty="0">
                <a:effectLst/>
                <a:latin typeface="Arial" panose="020B0604020202020204" pitchFamily="34" charset="0"/>
                <a:ea typeface="Times New Roman" panose="02020603050405020304" pitchFamily="18" charset="0"/>
              </a:rPr>
              <a:t>Install asari command line (with VS Code or Anaconda)</a:t>
            </a:r>
          </a:p>
          <a:p>
            <a:pPr marL="457200" marR="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Download MT02 dataset</a:t>
            </a:r>
          </a:p>
          <a:p>
            <a:pPr marL="45720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Process MT02:</a:t>
            </a:r>
            <a:br>
              <a:rPr lang="en-US" sz="2000" dirty="0">
                <a:latin typeface="Arial" panose="020B0604020202020204" pitchFamily="34" charset="0"/>
                <a:ea typeface="Times New Roman" panose="02020603050405020304" pitchFamily="18" charset="0"/>
              </a:rPr>
            </a:br>
            <a:r>
              <a:rPr lang="en-US" sz="2000" b="0" dirty="0">
                <a:solidFill>
                  <a:srgbClr val="2AA198"/>
                </a:solidFill>
                <a:effectLst/>
                <a:highlight>
                  <a:srgbClr val="FDF6E3"/>
                </a:highlight>
                <a:latin typeface="Menlo" panose="020B0609030804020204" pitchFamily="49" charset="0"/>
              </a:rPr>
              <a:t>asari process -</a:t>
            </a:r>
            <a:r>
              <a:rPr lang="en-US" sz="2000" b="0" dirty="0" err="1">
                <a:solidFill>
                  <a:srgbClr val="2AA198"/>
                </a:solidFill>
                <a:effectLst/>
                <a:highlight>
                  <a:srgbClr val="FDF6E3"/>
                </a:highlight>
                <a:latin typeface="Menlo" panose="020B0609030804020204" pitchFamily="49" charset="0"/>
              </a:rPr>
              <a:t>i</a:t>
            </a:r>
            <a:r>
              <a:rPr lang="en-US" sz="2000" b="0" dirty="0">
                <a:solidFill>
                  <a:srgbClr val="2AA198"/>
                </a:solidFill>
                <a:effectLst/>
                <a:highlight>
                  <a:srgbClr val="FDF6E3"/>
                </a:highlight>
                <a:latin typeface="Menlo" panose="020B0609030804020204" pitchFamily="49" charset="0"/>
              </a:rPr>
              <a:t> </a:t>
            </a:r>
            <a:r>
              <a:rPr lang="en-US" sz="2000" b="0" dirty="0" err="1">
                <a:solidFill>
                  <a:srgbClr val="2AA198"/>
                </a:solidFill>
                <a:effectLst/>
                <a:highlight>
                  <a:srgbClr val="FDF6E3"/>
                </a:highlight>
                <a:latin typeface="Menlo" panose="020B0609030804020204" pitchFamily="49" charset="0"/>
              </a:rPr>
              <a:t>mydir</a:t>
            </a:r>
            <a:r>
              <a:rPr lang="en-US" sz="2000" b="0" dirty="0">
                <a:solidFill>
                  <a:srgbClr val="2AA198"/>
                </a:solidFill>
                <a:effectLst/>
                <a:highlight>
                  <a:srgbClr val="FDF6E3"/>
                </a:highlight>
                <a:latin typeface="Menlo" panose="020B0609030804020204" pitchFamily="49" charset="0"/>
              </a:rPr>
              <a:t>/MT02</a:t>
            </a:r>
            <a:endParaRPr lang="en-US" sz="2000" b="0" dirty="0">
              <a:solidFill>
                <a:srgbClr val="657B83"/>
              </a:solidFill>
              <a:effectLst/>
              <a:highlight>
                <a:srgbClr val="FDF6E3"/>
              </a:highlight>
              <a:latin typeface="Menlo" panose="020B0609030804020204" pitchFamily="49" charset="0"/>
            </a:endParaRPr>
          </a:p>
          <a:p>
            <a:pPr marL="45720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Visualize result:</a:t>
            </a:r>
            <a:br>
              <a:rPr lang="en-US" sz="2000" dirty="0">
                <a:latin typeface="Arial" panose="020B0604020202020204" pitchFamily="34" charset="0"/>
                <a:ea typeface="Times New Roman" panose="02020603050405020304" pitchFamily="18" charset="0"/>
              </a:rPr>
            </a:br>
            <a:r>
              <a:rPr lang="en-US" sz="2000" b="0" dirty="0">
                <a:solidFill>
                  <a:srgbClr val="2AA198"/>
                </a:solidFill>
                <a:effectLst/>
                <a:highlight>
                  <a:srgbClr val="FDF6E3"/>
                </a:highlight>
                <a:latin typeface="Menlo" panose="020B0609030804020204" pitchFamily="49" charset="0"/>
              </a:rPr>
              <a:t>asari viz --input </a:t>
            </a:r>
            <a:r>
              <a:rPr lang="en-US" sz="2000" b="0" dirty="0" err="1">
                <a:solidFill>
                  <a:srgbClr val="2AA198"/>
                </a:solidFill>
                <a:effectLst/>
                <a:highlight>
                  <a:srgbClr val="FDF6E3"/>
                </a:highlight>
                <a:latin typeface="Menlo" panose="020B0609030804020204" pitchFamily="49" charset="0"/>
              </a:rPr>
              <a:t>process_result_dir</a:t>
            </a:r>
            <a:endParaRPr lang="en-US" sz="2000" b="0" dirty="0">
              <a:solidFill>
                <a:srgbClr val="657B83"/>
              </a:solidFill>
              <a:effectLst/>
              <a:highlight>
                <a:srgbClr val="FDF6E3"/>
              </a:highlight>
              <a:latin typeface="Menlo" panose="020B0609030804020204" pitchFamily="49" charset="0"/>
            </a:endParaRPr>
          </a:p>
          <a:p>
            <a:pPr marL="457200" marR="0" indent="-457200">
              <a:lnSpc>
                <a:spcPct val="150000"/>
              </a:lnSpc>
              <a:spcBef>
                <a:spcPts val="100"/>
              </a:spcBef>
              <a:spcAft>
                <a:spcPts val="100"/>
              </a:spcAft>
              <a:buFont typeface="+mj-lt"/>
              <a:buAutoNum type="alphaLcParenR"/>
            </a:pPr>
            <a:endParaRPr lang="en-US" sz="2000" dirty="0">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lphaLcParenR"/>
            </a:pPr>
            <a:endParaRPr lang="en-US" sz="20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79025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7973E3-79EA-2A02-270A-9FF8FB309B36}"/>
              </a:ext>
            </a:extLst>
          </p:cNvPr>
          <p:cNvSpPr/>
          <p:nvPr/>
        </p:nvSpPr>
        <p:spPr>
          <a:xfrm rot="16200000">
            <a:off x="4154503" y="-3486845"/>
            <a:ext cx="45719" cy="8383876"/>
          </a:xfrm>
          <a:prstGeom prst="rect">
            <a:avLst/>
          </a:prstGeom>
          <a:solidFill>
            <a:srgbClr val="8934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746E10A-509E-0B02-A785-37E6994A290A}"/>
              </a:ext>
            </a:extLst>
          </p:cNvPr>
          <p:cNvSpPr txBox="1"/>
          <p:nvPr/>
        </p:nvSpPr>
        <p:spPr>
          <a:xfrm>
            <a:off x="55267" y="181874"/>
            <a:ext cx="8314034" cy="523220"/>
          </a:xfrm>
          <a:prstGeom prst="rect">
            <a:avLst/>
          </a:prstGeom>
          <a:noFill/>
        </p:spPr>
        <p:txBody>
          <a:bodyPr wrap="square">
            <a:spAutoFit/>
          </a:bodyPr>
          <a:lstStyle/>
          <a:p>
            <a:r>
              <a:rPr lang="en-US" sz="2800" b="1" dirty="0">
                <a:solidFill>
                  <a:srgbClr val="893448"/>
                </a:solidFill>
                <a:effectLst/>
                <a:latin typeface="Arial" panose="020B0604020202020204" pitchFamily="34" charset="0"/>
                <a:ea typeface="Times New Roman" panose="02020603050405020304" pitchFamily="18" charset="0"/>
              </a:rPr>
              <a:t>Key Data </a:t>
            </a:r>
            <a:r>
              <a:rPr lang="en-US" sz="2800" b="1" dirty="0">
                <a:solidFill>
                  <a:srgbClr val="893448"/>
                </a:solidFill>
                <a:latin typeface="Arial" panose="020B0604020202020204" pitchFamily="34" charset="0"/>
                <a:ea typeface="Times New Roman" panose="02020603050405020304" pitchFamily="18" charset="0"/>
              </a:rPr>
              <a:t>S</a:t>
            </a:r>
            <a:r>
              <a:rPr lang="en-US" sz="2800" b="1" dirty="0">
                <a:solidFill>
                  <a:srgbClr val="893448"/>
                </a:solidFill>
                <a:effectLst/>
                <a:latin typeface="Arial" panose="020B0604020202020204" pitchFamily="34" charset="0"/>
                <a:ea typeface="Times New Roman" panose="02020603050405020304" pitchFamily="18" charset="0"/>
              </a:rPr>
              <a:t>tructures towards Building CSM</a:t>
            </a:r>
            <a:endParaRPr lang="en-US" sz="2800" dirty="0"/>
          </a:p>
        </p:txBody>
      </p:sp>
      <p:sp>
        <p:nvSpPr>
          <p:cNvPr id="16" name="TextBox 15">
            <a:extLst>
              <a:ext uri="{FF2B5EF4-FFF2-40B4-BE49-F238E27FC236}">
                <a16:creationId xmlns:a16="http://schemas.microsoft.com/office/drawing/2014/main" id="{0025209C-2ECC-FDEC-48D4-BAE017FFEA46}"/>
              </a:ext>
            </a:extLst>
          </p:cNvPr>
          <p:cNvSpPr txBox="1"/>
          <p:nvPr/>
        </p:nvSpPr>
        <p:spPr>
          <a:xfrm>
            <a:off x="5900125" y="3731727"/>
            <a:ext cx="1533015" cy="305112"/>
          </a:xfrm>
          <a:prstGeom prst="rect">
            <a:avLst/>
          </a:prstGeom>
          <a:noFill/>
        </p:spPr>
        <p:txBody>
          <a:bodyPr wrap="square" rtlCol="0">
            <a:spAutoFit/>
          </a:bodyPr>
          <a:lstStyle/>
          <a:p>
            <a:endParaRPr lang="en-US" dirty="0"/>
          </a:p>
        </p:txBody>
      </p:sp>
      <p:pic>
        <p:nvPicPr>
          <p:cNvPr id="23" name="Picture 22" descr="A white background with green lines&#10;&#10;Description automatically generated">
            <a:extLst>
              <a:ext uri="{FF2B5EF4-FFF2-40B4-BE49-F238E27FC236}">
                <a16:creationId xmlns:a16="http://schemas.microsoft.com/office/drawing/2014/main" id="{E04DD4B7-D3CA-569A-6357-33DBD4CF94EC}"/>
              </a:ext>
            </a:extLst>
          </p:cNvPr>
          <p:cNvPicPr>
            <a:picLocks/>
          </p:cNvPicPr>
          <p:nvPr/>
        </p:nvPicPr>
        <p:blipFill>
          <a:blip r:embed="rId3"/>
          <a:stretch>
            <a:fillRect/>
          </a:stretch>
        </p:blipFill>
        <p:spPr>
          <a:xfrm>
            <a:off x="3143660" y="3923493"/>
            <a:ext cx="6416070" cy="1217886"/>
          </a:xfrm>
          <a:prstGeom prst="rect">
            <a:avLst/>
          </a:prstGeom>
        </p:spPr>
      </p:pic>
      <p:pic>
        <p:nvPicPr>
          <p:cNvPr id="24" name="Picture 23" descr="A green line graph with numbers&#10;&#10;Description automatically generated">
            <a:extLst>
              <a:ext uri="{FF2B5EF4-FFF2-40B4-BE49-F238E27FC236}">
                <a16:creationId xmlns:a16="http://schemas.microsoft.com/office/drawing/2014/main" id="{15DC4404-16FA-EAB8-A148-CA8EA7B75630}"/>
              </a:ext>
            </a:extLst>
          </p:cNvPr>
          <p:cNvPicPr>
            <a:picLocks/>
          </p:cNvPicPr>
          <p:nvPr/>
        </p:nvPicPr>
        <p:blipFill>
          <a:blip r:embed="rId4"/>
          <a:stretch>
            <a:fillRect/>
          </a:stretch>
        </p:blipFill>
        <p:spPr>
          <a:xfrm>
            <a:off x="3109361" y="2439105"/>
            <a:ext cx="6450368" cy="1217886"/>
          </a:xfrm>
          <a:prstGeom prst="rect">
            <a:avLst/>
          </a:prstGeom>
        </p:spPr>
      </p:pic>
      <p:pic>
        <p:nvPicPr>
          <p:cNvPr id="25" name="Picture 24" descr="A blue line graph with numbers&#10;&#10;Description automatically generated">
            <a:extLst>
              <a:ext uri="{FF2B5EF4-FFF2-40B4-BE49-F238E27FC236}">
                <a16:creationId xmlns:a16="http://schemas.microsoft.com/office/drawing/2014/main" id="{F40A6BE5-F550-4952-D021-381C9FE230B8}"/>
              </a:ext>
            </a:extLst>
          </p:cNvPr>
          <p:cNvPicPr>
            <a:picLocks/>
          </p:cNvPicPr>
          <p:nvPr/>
        </p:nvPicPr>
        <p:blipFill>
          <a:blip r:embed="rId5"/>
          <a:stretch>
            <a:fillRect/>
          </a:stretch>
        </p:blipFill>
        <p:spPr>
          <a:xfrm>
            <a:off x="3109362" y="1006548"/>
            <a:ext cx="6474560" cy="1222529"/>
          </a:xfrm>
          <a:prstGeom prst="rect">
            <a:avLst/>
          </a:prstGeom>
        </p:spPr>
      </p:pic>
      <p:sp>
        <p:nvSpPr>
          <p:cNvPr id="26" name="TextBox 25">
            <a:extLst>
              <a:ext uri="{FF2B5EF4-FFF2-40B4-BE49-F238E27FC236}">
                <a16:creationId xmlns:a16="http://schemas.microsoft.com/office/drawing/2014/main" id="{6C505549-1A78-1E3B-4799-1460CC039A00}"/>
              </a:ext>
            </a:extLst>
          </p:cNvPr>
          <p:cNvSpPr txBox="1"/>
          <p:nvPr/>
        </p:nvSpPr>
        <p:spPr>
          <a:xfrm>
            <a:off x="8313844" y="5318115"/>
            <a:ext cx="2658956" cy="1015663"/>
          </a:xfrm>
          <a:prstGeom prst="rect">
            <a:avLst/>
          </a:prstGeom>
          <a:noFill/>
          <a:ln w="28575">
            <a:solidFill>
              <a:schemeClr val="accent6">
                <a:lumMod val="60000"/>
                <a:lumOff val="40000"/>
              </a:schemeClr>
            </a:solidFill>
          </a:ln>
        </p:spPr>
        <p:txBody>
          <a:bodyPr wrap="square" rtlCol="0">
            <a:spAutoFit/>
          </a:bodyPr>
          <a:lstStyle/>
          <a:p>
            <a:r>
              <a:rPr lang="en-US" sz="1200" dirty="0">
                <a:latin typeface="Monaco" pitchFamily="2" charset="77"/>
                <a:ea typeface="Arial" charset="0"/>
                <a:cs typeface="Arial" panose="020B0604020202020204" pitchFamily="34" charset="0"/>
              </a:rPr>
              <a:t>├── M+H+</a:t>
            </a:r>
          </a:p>
          <a:p>
            <a:r>
              <a:rPr lang="en-US" sz="1200" dirty="0">
                <a:latin typeface="Monaco" pitchFamily="2" charset="77"/>
                <a:ea typeface="Arial" charset="0"/>
                <a:cs typeface="Arial" panose="020B0604020202020204" pitchFamily="34" charset="0"/>
              </a:rPr>
              <a:t>│   ├── F7986 (M0)</a:t>
            </a:r>
          </a:p>
          <a:p>
            <a:r>
              <a:rPr kumimoji="0" lang="en-US" sz="1200" b="0" i="0" u="none" strike="noStrike" kern="1200" cap="none" spc="0" normalizeH="0" baseline="0" noProof="0" dirty="0">
                <a:ln>
                  <a:noFill/>
                </a:ln>
                <a:solidFill>
                  <a:prstClr val="black"/>
                </a:solidFill>
                <a:effectLst/>
                <a:uLnTx/>
                <a:uFillTx/>
                <a:latin typeface="Monaco" pitchFamily="2" charset="77"/>
                <a:ea typeface="Arial" charset="0"/>
                <a:cs typeface="Arial" panose="020B0604020202020204" pitchFamily="34" charset="0"/>
              </a:rPr>
              <a:t>│</a:t>
            </a:r>
            <a:r>
              <a:rPr lang="en-US" sz="1200" dirty="0">
                <a:latin typeface="Monaco" pitchFamily="2" charset="77"/>
                <a:ea typeface="Arial" charset="0"/>
                <a:cs typeface="Arial" panose="020B0604020202020204" pitchFamily="34" charset="0"/>
              </a:rPr>
              <a:t>   └── F10071 (13C/12C)</a:t>
            </a:r>
          </a:p>
          <a:p>
            <a:r>
              <a:rPr lang="en-US" sz="1200" dirty="0">
                <a:latin typeface="Monaco" pitchFamily="2" charset="77"/>
                <a:ea typeface="Arial" charset="0"/>
                <a:cs typeface="Arial" panose="020B0604020202020204" pitchFamily="34" charset="0"/>
              </a:rPr>
              <a:t>└── M+Na+</a:t>
            </a:r>
          </a:p>
          <a:p>
            <a:r>
              <a:rPr lang="en-US" sz="1200" dirty="0">
                <a:latin typeface="Monaco" pitchFamily="2" charset="77"/>
                <a:ea typeface="Arial" charset="0"/>
                <a:cs typeface="Arial" panose="020B0604020202020204" pitchFamily="34" charset="0"/>
              </a:rPr>
              <a:t>    └── F28126 (M0) </a:t>
            </a:r>
          </a:p>
        </p:txBody>
      </p:sp>
      <p:sp>
        <p:nvSpPr>
          <p:cNvPr id="45" name="TextBox 44">
            <a:extLst>
              <a:ext uri="{FF2B5EF4-FFF2-40B4-BE49-F238E27FC236}">
                <a16:creationId xmlns:a16="http://schemas.microsoft.com/office/drawing/2014/main" id="{1C75EDF8-4787-EAF9-D5BF-775A1F8401F2}"/>
              </a:ext>
            </a:extLst>
          </p:cNvPr>
          <p:cNvSpPr txBox="1"/>
          <p:nvPr/>
        </p:nvSpPr>
        <p:spPr>
          <a:xfrm>
            <a:off x="3143659" y="1477439"/>
            <a:ext cx="2562901"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Mass track @166.0722</a:t>
            </a:r>
          </a:p>
        </p:txBody>
      </p:sp>
      <p:sp>
        <p:nvSpPr>
          <p:cNvPr id="46" name="TextBox 45">
            <a:extLst>
              <a:ext uri="{FF2B5EF4-FFF2-40B4-BE49-F238E27FC236}">
                <a16:creationId xmlns:a16="http://schemas.microsoft.com/office/drawing/2014/main" id="{8AED249B-7B79-CE42-CE84-7F08E161D9A6}"/>
              </a:ext>
            </a:extLst>
          </p:cNvPr>
          <p:cNvSpPr txBox="1"/>
          <p:nvPr/>
        </p:nvSpPr>
        <p:spPr>
          <a:xfrm>
            <a:off x="3143660" y="2875008"/>
            <a:ext cx="2901540"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Mass track @167.0756  </a:t>
            </a:r>
          </a:p>
        </p:txBody>
      </p:sp>
      <p:sp>
        <p:nvSpPr>
          <p:cNvPr id="50" name="TextBox 49">
            <a:extLst>
              <a:ext uri="{FF2B5EF4-FFF2-40B4-BE49-F238E27FC236}">
                <a16:creationId xmlns:a16="http://schemas.microsoft.com/office/drawing/2014/main" id="{6B9C4373-D7BF-47D1-178D-EE75F0026448}"/>
              </a:ext>
            </a:extLst>
          </p:cNvPr>
          <p:cNvSpPr txBox="1"/>
          <p:nvPr/>
        </p:nvSpPr>
        <p:spPr>
          <a:xfrm>
            <a:off x="7877397" y="1484175"/>
            <a:ext cx="1872570"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Feature F7986 (M0+H+) </a:t>
            </a:r>
          </a:p>
        </p:txBody>
      </p:sp>
      <p:sp>
        <p:nvSpPr>
          <p:cNvPr id="51" name="TextBox 50">
            <a:extLst>
              <a:ext uri="{FF2B5EF4-FFF2-40B4-BE49-F238E27FC236}">
                <a16:creationId xmlns:a16="http://schemas.microsoft.com/office/drawing/2014/main" id="{1364511F-FC7E-A1D4-926D-8875D66DB9AC}"/>
              </a:ext>
            </a:extLst>
          </p:cNvPr>
          <p:cNvSpPr txBox="1"/>
          <p:nvPr/>
        </p:nvSpPr>
        <p:spPr>
          <a:xfrm>
            <a:off x="7877396" y="2896513"/>
            <a:ext cx="2382265"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Feature F10071 (</a:t>
            </a:r>
            <a:r>
              <a:rPr lang="en-US" sz="1200" dirty="0">
                <a:latin typeface="Monaco" pitchFamily="2" charset="77"/>
                <a:ea typeface="Arial" charset="0"/>
                <a:cs typeface="Arial" panose="020B0604020202020204" pitchFamily="34" charset="0"/>
              </a:rPr>
              <a:t>13C/12C</a:t>
            </a:r>
            <a:r>
              <a:rPr lang="en-US" sz="1200" dirty="0">
                <a:latin typeface="Arial" panose="020B0604020202020204" pitchFamily="34" charset="0"/>
                <a:ea typeface="Arial" charset="0"/>
                <a:cs typeface="Arial" panose="020B0604020202020204" pitchFamily="34" charset="0"/>
              </a:rPr>
              <a:t>+H+) </a:t>
            </a:r>
          </a:p>
        </p:txBody>
      </p:sp>
      <p:sp>
        <p:nvSpPr>
          <p:cNvPr id="53" name="Rectangle 52">
            <a:extLst>
              <a:ext uri="{FF2B5EF4-FFF2-40B4-BE49-F238E27FC236}">
                <a16:creationId xmlns:a16="http://schemas.microsoft.com/office/drawing/2014/main" id="{E969AF45-DE0A-A2FD-C3B3-E7728FC30AFF}"/>
              </a:ext>
            </a:extLst>
          </p:cNvPr>
          <p:cNvSpPr/>
          <p:nvPr/>
        </p:nvSpPr>
        <p:spPr>
          <a:xfrm>
            <a:off x="7481299" y="834857"/>
            <a:ext cx="378629" cy="4306522"/>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5E23EC7E-DF6D-E334-7C98-3F010836DA66}"/>
              </a:ext>
            </a:extLst>
          </p:cNvPr>
          <p:cNvSpPr txBox="1"/>
          <p:nvPr/>
        </p:nvSpPr>
        <p:spPr>
          <a:xfrm>
            <a:off x="6548279" y="5575183"/>
            <a:ext cx="1769721" cy="461665"/>
          </a:xfrm>
          <a:prstGeom prst="rect">
            <a:avLst/>
          </a:prstGeom>
          <a:noFill/>
        </p:spPr>
        <p:txBody>
          <a:bodyPr wrap="square" rtlCol="0">
            <a:spAutoFit/>
          </a:bodyPr>
          <a:lstStyle/>
          <a:p>
            <a:pPr algn="ctr"/>
            <a:r>
              <a:rPr lang="en-US" sz="1200" b="1" dirty="0">
                <a:solidFill>
                  <a:schemeClr val="accent6">
                    <a:lumMod val="75000"/>
                  </a:schemeClr>
                </a:solidFill>
                <a:latin typeface="Arial" panose="020B0604020202020204" pitchFamily="34" charset="0"/>
                <a:ea typeface="Arial" charset="0"/>
                <a:cs typeface="Arial" panose="020B0604020202020204" pitchFamily="34" charset="0"/>
              </a:rPr>
              <a:t>Empirical compound</a:t>
            </a:r>
          </a:p>
          <a:p>
            <a:pPr algn="ctr"/>
            <a:r>
              <a:rPr lang="en-US" sz="1200" b="1" dirty="0">
                <a:solidFill>
                  <a:schemeClr val="accent6">
                    <a:lumMod val="75000"/>
                  </a:schemeClr>
                </a:solidFill>
                <a:latin typeface="Arial" panose="020B0604020202020204" pitchFamily="34" charset="0"/>
                <a:ea typeface="Arial" charset="0"/>
                <a:cs typeface="Arial" panose="020B0604020202020204" pitchFamily="34" charset="0"/>
              </a:rPr>
              <a:t>(khipu)</a:t>
            </a:r>
          </a:p>
        </p:txBody>
      </p:sp>
      <p:cxnSp>
        <p:nvCxnSpPr>
          <p:cNvPr id="66" name="Straight Arrow Connector 65">
            <a:extLst>
              <a:ext uri="{FF2B5EF4-FFF2-40B4-BE49-F238E27FC236}">
                <a16:creationId xmlns:a16="http://schemas.microsoft.com/office/drawing/2014/main" id="{F807A03C-CF69-0EA9-9D42-22A9FFF8A8E4}"/>
              </a:ext>
            </a:extLst>
          </p:cNvPr>
          <p:cNvCxnSpPr>
            <a:cxnSpLocks/>
          </p:cNvCxnSpPr>
          <p:nvPr/>
        </p:nvCxnSpPr>
        <p:spPr>
          <a:xfrm>
            <a:off x="7663339" y="5138085"/>
            <a:ext cx="588665" cy="33222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F48C169A-F4AC-CE11-51B2-ADBB577E491D}"/>
              </a:ext>
            </a:extLst>
          </p:cNvPr>
          <p:cNvSpPr txBox="1"/>
          <p:nvPr/>
        </p:nvSpPr>
        <p:spPr>
          <a:xfrm>
            <a:off x="3143659" y="4367786"/>
            <a:ext cx="2562901"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Mass track @188.0539</a:t>
            </a:r>
          </a:p>
        </p:txBody>
      </p:sp>
      <p:sp>
        <p:nvSpPr>
          <p:cNvPr id="68" name="TextBox 67">
            <a:extLst>
              <a:ext uri="{FF2B5EF4-FFF2-40B4-BE49-F238E27FC236}">
                <a16:creationId xmlns:a16="http://schemas.microsoft.com/office/drawing/2014/main" id="{25079C9A-D4DF-979E-FCF1-7B836BB714D4}"/>
              </a:ext>
            </a:extLst>
          </p:cNvPr>
          <p:cNvSpPr txBox="1"/>
          <p:nvPr/>
        </p:nvSpPr>
        <p:spPr>
          <a:xfrm>
            <a:off x="7859928" y="4390869"/>
            <a:ext cx="2782672"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Feature F28126 (M0+Na+) </a:t>
            </a:r>
          </a:p>
        </p:txBody>
      </p:sp>
      <p:grpSp>
        <p:nvGrpSpPr>
          <p:cNvPr id="2" name="Group 1">
            <a:extLst>
              <a:ext uri="{FF2B5EF4-FFF2-40B4-BE49-F238E27FC236}">
                <a16:creationId xmlns:a16="http://schemas.microsoft.com/office/drawing/2014/main" id="{4B35A475-900A-ABDF-6527-3B70B6D7E881}"/>
              </a:ext>
            </a:extLst>
          </p:cNvPr>
          <p:cNvGrpSpPr/>
          <p:nvPr/>
        </p:nvGrpSpPr>
        <p:grpSpPr>
          <a:xfrm>
            <a:off x="462664" y="1633914"/>
            <a:ext cx="1946764" cy="2599179"/>
            <a:chOff x="429451" y="211598"/>
            <a:chExt cx="971937" cy="1441887"/>
          </a:xfrm>
        </p:grpSpPr>
        <p:sp>
          <p:nvSpPr>
            <p:cNvPr id="3" name="Oval 2">
              <a:extLst>
                <a:ext uri="{FF2B5EF4-FFF2-40B4-BE49-F238E27FC236}">
                  <a16:creationId xmlns:a16="http://schemas.microsoft.com/office/drawing/2014/main" id="{5201C2DF-4A0B-352B-AB63-4C645155D23E}"/>
                </a:ext>
              </a:extLst>
            </p:cNvPr>
            <p:cNvSpPr/>
            <p:nvPr/>
          </p:nvSpPr>
          <p:spPr>
            <a:xfrm>
              <a:off x="429451" y="211598"/>
              <a:ext cx="971937" cy="3559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Mass track</a:t>
              </a:r>
            </a:p>
          </p:txBody>
        </p:sp>
        <p:sp>
          <p:nvSpPr>
            <p:cNvPr id="4" name="Oval 3">
              <a:extLst>
                <a:ext uri="{FF2B5EF4-FFF2-40B4-BE49-F238E27FC236}">
                  <a16:creationId xmlns:a16="http://schemas.microsoft.com/office/drawing/2014/main" id="{995300C5-AB14-6B3E-F2A2-9C3B5A7CAEC2}"/>
                </a:ext>
              </a:extLst>
            </p:cNvPr>
            <p:cNvSpPr/>
            <p:nvPr/>
          </p:nvSpPr>
          <p:spPr>
            <a:xfrm>
              <a:off x="429451" y="754571"/>
              <a:ext cx="971937" cy="3559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Elution peak</a:t>
              </a:r>
            </a:p>
          </p:txBody>
        </p:sp>
        <p:sp>
          <p:nvSpPr>
            <p:cNvPr id="7" name="Oval 6">
              <a:extLst>
                <a:ext uri="{FF2B5EF4-FFF2-40B4-BE49-F238E27FC236}">
                  <a16:creationId xmlns:a16="http://schemas.microsoft.com/office/drawing/2014/main" id="{ACFA02E0-5248-57F4-7615-23EC63E5EB1F}"/>
                </a:ext>
              </a:extLst>
            </p:cNvPr>
            <p:cNvSpPr/>
            <p:nvPr/>
          </p:nvSpPr>
          <p:spPr>
            <a:xfrm>
              <a:off x="429451" y="1297544"/>
              <a:ext cx="971937" cy="3559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Feature</a:t>
              </a:r>
            </a:p>
          </p:txBody>
        </p:sp>
        <p:cxnSp>
          <p:nvCxnSpPr>
            <p:cNvPr id="8" name="Straight Arrow Connector 7">
              <a:extLst>
                <a:ext uri="{FF2B5EF4-FFF2-40B4-BE49-F238E27FC236}">
                  <a16:creationId xmlns:a16="http://schemas.microsoft.com/office/drawing/2014/main" id="{5C136E3F-9A6A-AEBF-2981-9F32B41709E0}"/>
                </a:ext>
              </a:extLst>
            </p:cNvPr>
            <p:cNvCxnSpPr>
              <a:cxnSpLocks/>
            </p:cNvCxnSpPr>
            <p:nvPr/>
          </p:nvCxnSpPr>
          <p:spPr>
            <a:xfrm>
              <a:off x="915419" y="569615"/>
              <a:ext cx="0" cy="182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1C7848C-872B-73C6-1757-08608FAE7B97}"/>
                </a:ext>
              </a:extLst>
            </p:cNvPr>
            <p:cNvCxnSpPr>
              <a:cxnSpLocks/>
            </p:cNvCxnSpPr>
            <p:nvPr/>
          </p:nvCxnSpPr>
          <p:spPr>
            <a:xfrm>
              <a:off x="915419" y="1112588"/>
              <a:ext cx="0" cy="182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0" name="Straight Arrow Connector 9">
            <a:extLst>
              <a:ext uri="{FF2B5EF4-FFF2-40B4-BE49-F238E27FC236}">
                <a16:creationId xmlns:a16="http://schemas.microsoft.com/office/drawing/2014/main" id="{5A763422-D426-350B-48DC-247A7229760C}"/>
              </a:ext>
            </a:extLst>
          </p:cNvPr>
          <p:cNvCxnSpPr>
            <a:cxnSpLocks/>
            <a:stCxn id="7" idx="4"/>
            <a:endCxn id="11" idx="0"/>
          </p:cNvCxnSpPr>
          <p:nvPr/>
        </p:nvCxnSpPr>
        <p:spPr>
          <a:xfrm>
            <a:off x="1436046" y="4233093"/>
            <a:ext cx="0" cy="3459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E966DE81-EA42-FBC4-C9EE-6429CA1F6EAE}"/>
              </a:ext>
            </a:extLst>
          </p:cNvPr>
          <p:cNvSpPr/>
          <p:nvPr/>
        </p:nvSpPr>
        <p:spPr>
          <a:xfrm>
            <a:off x="462664" y="4579047"/>
            <a:ext cx="1946764" cy="641628"/>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Empirical Compound</a:t>
            </a:r>
          </a:p>
        </p:txBody>
      </p:sp>
      <p:sp>
        <p:nvSpPr>
          <p:cNvPr id="12" name="TextBox 11">
            <a:extLst>
              <a:ext uri="{FF2B5EF4-FFF2-40B4-BE49-F238E27FC236}">
                <a16:creationId xmlns:a16="http://schemas.microsoft.com/office/drawing/2014/main" id="{AB0F40FF-AD49-9315-6A8A-0429752FD82E}"/>
              </a:ext>
            </a:extLst>
          </p:cNvPr>
          <p:cNvSpPr txBox="1"/>
          <p:nvPr/>
        </p:nvSpPr>
        <p:spPr>
          <a:xfrm>
            <a:off x="4515614" y="5585672"/>
            <a:ext cx="152958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Pre-annotation</a:t>
            </a:r>
          </a:p>
        </p:txBody>
      </p:sp>
    </p:spTree>
    <p:extLst>
      <p:ext uri="{BB962C8B-B14F-4D97-AF65-F5344CB8AC3E}">
        <p14:creationId xmlns:p14="http://schemas.microsoft.com/office/powerpoint/2010/main" val="3957927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8FB4-3CD8-1D04-4F2D-60C04F718FA2}"/>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813AB03-8886-43DB-4169-6C6EF99F84E3}"/>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07B5D03-3425-1D50-2C70-329590FF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sp>
        <p:nvSpPr>
          <p:cNvPr id="4" name="TextBox 3">
            <a:extLst>
              <a:ext uri="{FF2B5EF4-FFF2-40B4-BE49-F238E27FC236}">
                <a16:creationId xmlns:a16="http://schemas.microsoft.com/office/drawing/2014/main" id="{2C98AB60-28F0-B361-82F2-E1FA8A805E7E}"/>
              </a:ext>
            </a:extLst>
          </p:cNvPr>
          <p:cNvSpPr txBox="1"/>
          <p:nvPr/>
        </p:nvSpPr>
        <p:spPr>
          <a:xfrm>
            <a:off x="9291143" y="1253359"/>
            <a:ext cx="2664373" cy="923330"/>
          </a:xfrm>
          <a:prstGeom prst="rect">
            <a:avLst/>
          </a:prstGeom>
          <a:noFill/>
        </p:spPr>
        <p:txBody>
          <a:bodyPr wrap="square" rtlCol="0">
            <a:spAutoFit/>
          </a:bodyPr>
          <a:lstStyle/>
          <a:p>
            <a:r>
              <a:rPr lang="en-US" dirty="0"/>
              <a:t>A single mass spectrum (i.e., scan) of a complex mixture is a lot of data. </a:t>
            </a:r>
          </a:p>
        </p:txBody>
      </p:sp>
      <p:sp>
        <p:nvSpPr>
          <p:cNvPr id="5" name="Rectangle 4">
            <a:extLst>
              <a:ext uri="{FF2B5EF4-FFF2-40B4-BE49-F238E27FC236}">
                <a16:creationId xmlns:a16="http://schemas.microsoft.com/office/drawing/2014/main" id="{CAA37886-401B-EF07-362A-E7F7687EC658}"/>
              </a:ext>
            </a:extLst>
          </p:cNvPr>
          <p:cNvSpPr/>
          <p:nvPr/>
        </p:nvSpPr>
        <p:spPr>
          <a:xfrm>
            <a:off x="1347952" y="730063"/>
            <a:ext cx="559676" cy="1902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46F014F4-50A1-AD09-897E-A84BAC3260BF}"/>
              </a:ext>
            </a:extLst>
          </p:cNvPr>
          <p:cNvCxnSpPr>
            <a:cxnSpLocks/>
            <a:stCxn id="5" idx="2"/>
          </p:cNvCxnSpPr>
          <p:nvPr/>
        </p:nvCxnSpPr>
        <p:spPr>
          <a:xfrm rot="16200000" flipH="1">
            <a:off x="1234674" y="3025956"/>
            <a:ext cx="985345" cy="199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942361-C6B4-B79E-F63F-03D59B948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9" y="3619224"/>
            <a:ext cx="8403994" cy="3014042"/>
          </a:xfrm>
          <a:prstGeom prst="rect">
            <a:avLst/>
          </a:prstGeom>
        </p:spPr>
      </p:pic>
      <p:pic>
        <p:nvPicPr>
          <p:cNvPr id="18" name="Picture 2" descr="keletal formula of arginine">
            <a:extLst>
              <a:ext uri="{FF2B5EF4-FFF2-40B4-BE49-F238E27FC236}">
                <a16:creationId xmlns:a16="http://schemas.microsoft.com/office/drawing/2014/main" id="{E561DF55-BA6A-9856-874E-6B99747E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423" y="3853804"/>
            <a:ext cx="2430770" cy="8811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A2678E7-EA7F-CF15-096A-5F274768E9E6}"/>
              </a:ext>
            </a:extLst>
          </p:cNvPr>
          <p:cNvSpPr txBox="1"/>
          <p:nvPr/>
        </p:nvSpPr>
        <p:spPr>
          <a:xfrm>
            <a:off x="4721557" y="4702826"/>
            <a:ext cx="2350008" cy="400110"/>
          </a:xfrm>
          <a:prstGeom prst="rect">
            <a:avLst/>
          </a:prstGeom>
          <a:noFill/>
        </p:spPr>
        <p:txBody>
          <a:bodyPr wrap="square" rtlCol="0">
            <a:spAutoFit/>
          </a:bodyPr>
          <a:lstStyle/>
          <a:p>
            <a:r>
              <a:rPr lang="nl-NL" sz="2000" dirty="0"/>
              <a:t>C</a:t>
            </a:r>
            <a:r>
              <a:rPr lang="nl-NL" sz="2000" baseline="-25000" dirty="0"/>
              <a:t>6</a:t>
            </a:r>
            <a:r>
              <a:rPr lang="nl-NL" sz="2000" dirty="0"/>
              <a:t>H</a:t>
            </a:r>
            <a:r>
              <a:rPr lang="nl-NL" sz="2000" baseline="-25000" dirty="0"/>
              <a:t>14</a:t>
            </a:r>
            <a:r>
              <a:rPr lang="nl-NL" sz="2000" dirty="0"/>
              <a:t>N</a:t>
            </a:r>
            <a:r>
              <a:rPr lang="nl-NL" sz="2000" baseline="-25000" dirty="0"/>
              <a:t>4</a:t>
            </a:r>
            <a:r>
              <a:rPr lang="nl-NL" sz="2000" dirty="0"/>
              <a:t>O</a:t>
            </a:r>
            <a:r>
              <a:rPr lang="nl-NL" sz="2000" baseline="-25000" dirty="0"/>
              <a:t>2</a:t>
            </a:r>
            <a:endParaRPr lang="en-US" sz="2000" dirty="0"/>
          </a:p>
        </p:txBody>
      </p:sp>
      <p:sp>
        <p:nvSpPr>
          <p:cNvPr id="20" name="TextBox 19">
            <a:extLst>
              <a:ext uri="{FF2B5EF4-FFF2-40B4-BE49-F238E27FC236}">
                <a16:creationId xmlns:a16="http://schemas.microsoft.com/office/drawing/2014/main" id="{4A09F9B2-5670-B809-59D0-1A447EED068A}"/>
              </a:ext>
            </a:extLst>
          </p:cNvPr>
          <p:cNvSpPr txBox="1"/>
          <p:nvPr/>
        </p:nvSpPr>
        <p:spPr>
          <a:xfrm>
            <a:off x="3791955" y="5100013"/>
            <a:ext cx="3567351" cy="400110"/>
          </a:xfrm>
          <a:prstGeom prst="rect">
            <a:avLst/>
          </a:prstGeom>
          <a:noFill/>
        </p:spPr>
        <p:txBody>
          <a:bodyPr wrap="square" rtlCol="0">
            <a:spAutoFit/>
          </a:bodyPr>
          <a:lstStyle/>
          <a:p>
            <a:r>
              <a:rPr lang="en-US" sz="2000" dirty="0"/>
              <a:t>175.1188 ≈ 174.1114 + 1.0078</a:t>
            </a:r>
          </a:p>
        </p:txBody>
      </p:sp>
      <p:sp>
        <p:nvSpPr>
          <p:cNvPr id="21" name="TextBox 20">
            <a:extLst>
              <a:ext uri="{FF2B5EF4-FFF2-40B4-BE49-F238E27FC236}">
                <a16:creationId xmlns:a16="http://schemas.microsoft.com/office/drawing/2014/main" id="{B429F592-702D-1AA6-7254-DF187F3DD325}"/>
              </a:ext>
            </a:extLst>
          </p:cNvPr>
          <p:cNvSpPr txBox="1"/>
          <p:nvPr/>
        </p:nvSpPr>
        <p:spPr>
          <a:xfrm>
            <a:off x="4721557" y="3471222"/>
            <a:ext cx="2350008" cy="400110"/>
          </a:xfrm>
          <a:prstGeom prst="rect">
            <a:avLst/>
          </a:prstGeom>
          <a:noFill/>
        </p:spPr>
        <p:txBody>
          <a:bodyPr wrap="square" rtlCol="0">
            <a:spAutoFit/>
          </a:bodyPr>
          <a:lstStyle/>
          <a:p>
            <a:r>
              <a:rPr lang="nl-NL" sz="2000" dirty="0"/>
              <a:t>Arginine</a:t>
            </a:r>
            <a:endParaRPr lang="en-US" sz="2000" dirty="0"/>
          </a:p>
        </p:txBody>
      </p:sp>
      <p:sp>
        <p:nvSpPr>
          <p:cNvPr id="23" name="Oval 22">
            <a:extLst>
              <a:ext uri="{FF2B5EF4-FFF2-40B4-BE49-F238E27FC236}">
                <a16:creationId xmlns:a16="http://schemas.microsoft.com/office/drawing/2014/main" id="{153D27C6-4C61-5ACD-5601-2D6195C3ECE2}"/>
              </a:ext>
            </a:extLst>
          </p:cNvPr>
          <p:cNvSpPr/>
          <p:nvPr/>
        </p:nvSpPr>
        <p:spPr>
          <a:xfrm>
            <a:off x="1416098" y="3709165"/>
            <a:ext cx="806686" cy="5852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865236-8164-BDA6-33A5-EA545E47E71B}"/>
              </a:ext>
            </a:extLst>
          </p:cNvPr>
          <p:cNvSpPr/>
          <p:nvPr/>
        </p:nvSpPr>
        <p:spPr>
          <a:xfrm>
            <a:off x="8184663" y="6124126"/>
            <a:ext cx="586111" cy="42519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48FF5C-7AAC-A3DF-846D-0FAA0B0D5BD8}"/>
              </a:ext>
            </a:extLst>
          </p:cNvPr>
          <p:cNvSpPr txBox="1"/>
          <p:nvPr/>
        </p:nvSpPr>
        <p:spPr>
          <a:xfrm>
            <a:off x="2099226" y="3425197"/>
            <a:ext cx="2350008" cy="400110"/>
          </a:xfrm>
          <a:prstGeom prst="rect">
            <a:avLst/>
          </a:prstGeom>
          <a:noFill/>
        </p:spPr>
        <p:txBody>
          <a:bodyPr wrap="square" rtlCol="0">
            <a:spAutoFit/>
          </a:bodyPr>
          <a:lstStyle/>
          <a:p>
            <a:r>
              <a:rPr lang="nl-NL" sz="2000" dirty="0"/>
              <a:t>m, [+H</a:t>
            </a:r>
            <a:r>
              <a:rPr lang="nl-NL" sz="2000" baseline="30000" dirty="0"/>
              <a:t>+</a:t>
            </a:r>
            <a:r>
              <a:rPr lang="nl-NL" sz="2000" dirty="0"/>
              <a:t>]</a:t>
            </a:r>
            <a:endParaRPr lang="en-US" sz="2000" dirty="0"/>
          </a:p>
        </p:txBody>
      </p:sp>
      <p:sp>
        <p:nvSpPr>
          <p:cNvPr id="26" name="TextBox 25">
            <a:extLst>
              <a:ext uri="{FF2B5EF4-FFF2-40B4-BE49-F238E27FC236}">
                <a16:creationId xmlns:a16="http://schemas.microsoft.com/office/drawing/2014/main" id="{F3F986DF-48DA-30A7-A772-2091C4FF7E3B}"/>
              </a:ext>
            </a:extLst>
          </p:cNvPr>
          <p:cNvSpPr txBox="1"/>
          <p:nvPr/>
        </p:nvSpPr>
        <p:spPr>
          <a:xfrm>
            <a:off x="7914105" y="5605679"/>
            <a:ext cx="2350008" cy="400110"/>
          </a:xfrm>
          <a:prstGeom prst="rect">
            <a:avLst/>
          </a:prstGeom>
          <a:noFill/>
        </p:spPr>
        <p:txBody>
          <a:bodyPr wrap="square" rtlCol="0">
            <a:spAutoFit/>
          </a:bodyPr>
          <a:lstStyle/>
          <a:p>
            <a:r>
              <a:rPr lang="nl-NL" sz="2000" dirty="0"/>
              <a:t>m+</a:t>
            </a:r>
            <a:r>
              <a:rPr lang="nl-NL" sz="2000" baseline="30000" dirty="0"/>
              <a:t>13</a:t>
            </a:r>
            <a:r>
              <a:rPr lang="nl-NL" sz="2000" dirty="0"/>
              <a:t>C</a:t>
            </a:r>
            <a:r>
              <a:rPr lang="nl-NL" sz="2000" baseline="-25000" dirty="0"/>
              <a:t>1</a:t>
            </a:r>
            <a:r>
              <a:rPr lang="nl-NL" sz="2000" dirty="0"/>
              <a:t>, [+H</a:t>
            </a:r>
            <a:r>
              <a:rPr lang="nl-NL" sz="2000" baseline="30000" dirty="0"/>
              <a:t>+</a:t>
            </a:r>
            <a:r>
              <a:rPr lang="nl-NL" sz="2000" dirty="0"/>
              <a:t>]</a:t>
            </a:r>
            <a:endParaRPr lang="en-US" sz="2000" dirty="0"/>
          </a:p>
        </p:txBody>
      </p:sp>
      <p:sp>
        <p:nvSpPr>
          <p:cNvPr id="27" name="TextBox 26">
            <a:extLst>
              <a:ext uri="{FF2B5EF4-FFF2-40B4-BE49-F238E27FC236}">
                <a16:creationId xmlns:a16="http://schemas.microsoft.com/office/drawing/2014/main" id="{8185D99E-9CAB-F6DF-E21E-814006E54581}"/>
              </a:ext>
            </a:extLst>
          </p:cNvPr>
          <p:cNvSpPr txBox="1"/>
          <p:nvPr/>
        </p:nvSpPr>
        <p:spPr>
          <a:xfrm>
            <a:off x="9527627" y="4387581"/>
            <a:ext cx="2664373" cy="1477328"/>
          </a:xfrm>
          <a:prstGeom prst="rect">
            <a:avLst/>
          </a:prstGeom>
          <a:noFill/>
        </p:spPr>
        <p:txBody>
          <a:bodyPr wrap="square" rtlCol="0">
            <a:spAutoFit/>
          </a:bodyPr>
          <a:lstStyle/>
          <a:p>
            <a:r>
              <a:rPr lang="en-US" dirty="0"/>
              <a:t>Each scan is a composition of spectra for many compounds, including different adducted forms, </a:t>
            </a:r>
            <a:r>
              <a:rPr lang="en-US" dirty="0" err="1"/>
              <a:t>isotopologues</a:t>
            </a:r>
            <a:r>
              <a:rPr lang="en-US" dirty="0"/>
              <a:t>, etc.</a:t>
            </a:r>
          </a:p>
        </p:txBody>
      </p:sp>
    </p:spTree>
    <p:extLst>
      <p:ext uri="{BB962C8B-B14F-4D97-AF65-F5344CB8AC3E}">
        <p14:creationId xmlns:p14="http://schemas.microsoft.com/office/powerpoint/2010/main" val="2678728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pic>
        <p:nvPicPr>
          <p:cNvPr id="6" name="Picture 5" descr="A screenshot of a computer&#10;&#10;Description automatically generated">
            <a:extLst>
              <a:ext uri="{FF2B5EF4-FFF2-40B4-BE49-F238E27FC236}">
                <a16:creationId xmlns:a16="http://schemas.microsoft.com/office/drawing/2014/main" id="{D4FAAAA2-5210-2AE1-CA30-0EA29400A61E}"/>
              </a:ext>
            </a:extLst>
          </p:cNvPr>
          <p:cNvPicPr>
            <a:picLocks noChangeAspect="1"/>
          </p:cNvPicPr>
          <p:nvPr/>
        </p:nvPicPr>
        <p:blipFill>
          <a:blip r:embed="rId2"/>
          <a:stretch>
            <a:fillRect/>
          </a:stretch>
        </p:blipFill>
        <p:spPr>
          <a:xfrm>
            <a:off x="2106805" y="1420239"/>
            <a:ext cx="5682659" cy="4644382"/>
          </a:xfrm>
          <a:prstGeom prst="rect">
            <a:avLst/>
          </a:prstGeom>
        </p:spPr>
      </p:pic>
      <p:sp>
        <p:nvSpPr>
          <p:cNvPr id="7" name="TextBox 6">
            <a:extLst>
              <a:ext uri="{FF2B5EF4-FFF2-40B4-BE49-F238E27FC236}">
                <a16:creationId xmlns:a16="http://schemas.microsoft.com/office/drawing/2014/main" id="{9A2A9E6D-9585-B2E3-B8CB-3BE797CFBDD7}"/>
              </a:ext>
            </a:extLst>
          </p:cNvPr>
          <p:cNvSpPr txBox="1"/>
          <p:nvPr/>
        </p:nvSpPr>
        <p:spPr>
          <a:xfrm>
            <a:off x="8307422" y="1631472"/>
            <a:ext cx="1969344" cy="461665"/>
          </a:xfrm>
          <a:prstGeom prst="rect">
            <a:avLst/>
          </a:prstGeom>
          <a:noFill/>
        </p:spPr>
        <p:txBody>
          <a:bodyPr wrap="square">
            <a:spAutoFit/>
          </a:bodyPr>
          <a:lstStyle/>
          <a:p>
            <a:r>
              <a:rPr lang="en-US" sz="2400" dirty="0"/>
              <a:t>Live Demo</a:t>
            </a:r>
          </a:p>
        </p:txBody>
      </p:sp>
    </p:spTree>
    <p:extLst>
      <p:ext uri="{BB962C8B-B14F-4D97-AF65-F5344CB8AC3E}">
        <p14:creationId xmlns:p14="http://schemas.microsoft.com/office/powerpoint/2010/main" val="249384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61C7A-F996-CA5A-FE56-544F8FCA0D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EECD36-F7AC-F580-23F7-5C7EC23F0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108601"/>
            <a:ext cx="2229594" cy="585612"/>
          </a:xfrm>
          <a:prstGeom prst="rect">
            <a:avLst/>
          </a:prstGeom>
        </p:spPr>
      </p:pic>
      <p:pic>
        <p:nvPicPr>
          <p:cNvPr id="11" name="Picture 10">
            <a:extLst>
              <a:ext uri="{FF2B5EF4-FFF2-40B4-BE49-F238E27FC236}">
                <a16:creationId xmlns:a16="http://schemas.microsoft.com/office/drawing/2014/main" id="{EABCF7BB-983F-FBCF-73FF-C88BB436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261001"/>
            <a:ext cx="2229594" cy="585612"/>
          </a:xfrm>
          <a:prstGeom prst="rect">
            <a:avLst/>
          </a:prstGeom>
        </p:spPr>
      </p:pic>
      <p:pic>
        <p:nvPicPr>
          <p:cNvPr id="14" name="Picture 13">
            <a:extLst>
              <a:ext uri="{FF2B5EF4-FFF2-40B4-BE49-F238E27FC236}">
                <a16:creationId xmlns:a16="http://schemas.microsoft.com/office/drawing/2014/main" id="{3250B1EB-1147-18AF-B8FB-2FB2E1F92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413401"/>
            <a:ext cx="2229594" cy="585612"/>
          </a:xfrm>
          <a:prstGeom prst="rect">
            <a:avLst/>
          </a:prstGeom>
        </p:spPr>
      </p:pic>
      <p:pic>
        <p:nvPicPr>
          <p:cNvPr id="17" name="Picture 16">
            <a:extLst>
              <a:ext uri="{FF2B5EF4-FFF2-40B4-BE49-F238E27FC236}">
                <a16:creationId xmlns:a16="http://schemas.microsoft.com/office/drawing/2014/main" id="{926E0284-B74A-FE16-FF2B-F3FA73803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2565801"/>
            <a:ext cx="2229594" cy="585612"/>
          </a:xfrm>
          <a:prstGeom prst="rect">
            <a:avLst/>
          </a:prstGeom>
        </p:spPr>
      </p:pic>
      <p:pic>
        <p:nvPicPr>
          <p:cNvPr id="18" name="Picture 17">
            <a:extLst>
              <a:ext uri="{FF2B5EF4-FFF2-40B4-BE49-F238E27FC236}">
                <a16:creationId xmlns:a16="http://schemas.microsoft.com/office/drawing/2014/main" id="{E0D3FACD-266C-FC72-6A8D-260AF1F5C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2718201"/>
            <a:ext cx="2229594" cy="585612"/>
          </a:xfrm>
          <a:prstGeom prst="rect">
            <a:avLst/>
          </a:prstGeom>
        </p:spPr>
      </p:pic>
      <p:sp>
        <p:nvSpPr>
          <p:cNvPr id="19" name="Right Arrow 18">
            <a:extLst>
              <a:ext uri="{FF2B5EF4-FFF2-40B4-BE49-F238E27FC236}">
                <a16:creationId xmlns:a16="http://schemas.microsoft.com/office/drawing/2014/main" id="{D48DBA7C-4059-4A88-C7E0-1EA4CE2CE204}"/>
              </a:ext>
            </a:extLst>
          </p:cNvPr>
          <p:cNvSpPr/>
          <p:nvPr/>
        </p:nvSpPr>
        <p:spPr>
          <a:xfrm>
            <a:off x="6929564" y="3295750"/>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F67FB59-A4E7-827A-792F-87A9C9EC5198}"/>
              </a:ext>
            </a:extLst>
          </p:cNvPr>
          <p:cNvSpPr txBox="1"/>
          <p:nvPr/>
        </p:nvSpPr>
        <p:spPr>
          <a:xfrm>
            <a:off x="6766478" y="2686150"/>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FB84E8D8-E685-7C6D-F9C9-9D4431F77433}"/>
              </a:ext>
            </a:extLst>
          </p:cNvPr>
          <p:cNvPicPr>
            <a:picLocks noChangeAspect="1"/>
          </p:cNvPicPr>
          <p:nvPr/>
        </p:nvPicPr>
        <p:blipFill>
          <a:blip r:embed="rId4"/>
          <a:stretch>
            <a:fillRect/>
          </a:stretch>
        </p:blipFill>
        <p:spPr>
          <a:xfrm>
            <a:off x="8470859" y="2137223"/>
            <a:ext cx="2855221" cy="2769257"/>
          </a:xfrm>
          <a:prstGeom prst="rect">
            <a:avLst/>
          </a:prstGeom>
        </p:spPr>
      </p:pic>
      <p:pic>
        <p:nvPicPr>
          <p:cNvPr id="23" name="Picture 22">
            <a:extLst>
              <a:ext uri="{FF2B5EF4-FFF2-40B4-BE49-F238E27FC236}">
                <a16:creationId xmlns:a16="http://schemas.microsoft.com/office/drawing/2014/main" id="{256796B9-24B0-71C6-01FE-50723F17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2123952"/>
            <a:ext cx="2229594" cy="585612"/>
          </a:xfrm>
          <a:prstGeom prst="rect">
            <a:avLst/>
          </a:prstGeom>
        </p:spPr>
      </p:pic>
      <p:pic>
        <p:nvPicPr>
          <p:cNvPr id="24" name="Picture 23">
            <a:extLst>
              <a:ext uri="{FF2B5EF4-FFF2-40B4-BE49-F238E27FC236}">
                <a16:creationId xmlns:a16="http://schemas.microsoft.com/office/drawing/2014/main" id="{446181CA-C22D-FF95-C3B0-C5D712013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2276352"/>
            <a:ext cx="2229594" cy="585612"/>
          </a:xfrm>
          <a:prstGeom prst="rect">
            <a:avLst/>
          </a:prstGeom>
        </p:spPr>
      </p:pic>
      <p:pic>
        <p:nvPicPr>
          <p:cNvPr id="25" name="Picture 24">
            <a:extLst>
              <a:ext uri="{FF2B5EF4-FFF2-40B4-BE49-F238E27FC236}">
                <a16:creationId xmlns:a16="http://schemas.microsoft.com/office/drawing/2014/main" id="{0B125ECF-B9A9-9FEC-CCB5-9D41642E8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2428752"/>
            <a:ext cx="2229594" cy="585612"/>
          </a:xfrm>
          <a:prstGeom prst="rect">
            <a:avLst/>
          </a:prstGeom>
        </p:spPr>
      </p:pic>
      <p:pic>
        <p:nvPicPr>
          <p:cNvPr id="26" name="Picture 25">
            <a:extLst>
              <a:ext uri="{FF2B5EF4-FFF2-40B4-BE49-F238E27FC236}">
                <a16:creationId xmlns:a16="http://schemas.microsoft.com/office/drawing/2014/main" id="{A23318F0-48B7-78C7-0043-DAF9BA38C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2581152"/>
            <a:ext cx="2229594" cy="585612"/>
          </a:xfrm>
          <a:prstGeom prst="rect">
            <a:avLst/>
          </a:prstGeom>
        </p:spPr>
      </p:pic>
      <p:pic>
        <p:nvPicPr>
          <p:cNvPr id="27" name="Picture 26">
            <a:extLst>
              <a:ext uri="{FF2B5EF4-FFF2-40B4-BE49-F238E27FC236}">
                <a16:creationId xmlns:a16="http://schemas.microsoft.com/office/drawing/2014/main" id="{EED56EC3-E5FE-D058-D407-50798B123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2733552"/>
            <a:ext cx="2229594" cy="585612"/>
          </a:xfrm>
          <a:prstGeom prst="rect">
            <a:avLst/>
          </a:prstGeom>
        </p:spPr>
      </p:pic>
      <p:pic>
        <p:nvPicPr>
          <p:cNvPr id="28" name="Picture 27">
            <a:extLst>
              <a:ext uri="{FF2B5EF4-FFF2-40B4-BE49-F238E27FC236}">
                <a16:creationId xmlns:a16="http://schemas.microsoft.com/office/drawing/2014/main" id="{4E381009-2DB6-ABAF-1120-B03112F8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3499623"/>
            <a:ext cx="2229594" cy="585612"/>
          </a:xfrm>
          <a:prstGeom prst="rect">
            <a:avLst/>
          </a:prstGeom>
        </p:spPr>
      </p:pic>
      <p:pic>
        <p:nvPicPr>
          <p:cNvPr id="29" name="Picture 28">
            <a:extLst>
              <a:ext uri="{FF2B5EF4-FFF2-40B4-BE49-F238E27FC236}">
                <a16:creationId xmlns:a16="http://schemas.microsoft.com/office/drawing/2014/main" id="{0F07C02C-FAD0-604D-E518-111E121A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3652023"/>
            <a:ext cx="2229594" cy="585612"/>
          </a:xfrm>
          <a:prstGeom prst="rect">
            <a:avLst/>
          </a:prstGeom>
        </p:spPr>
      </p:pic>
      <p:pic>
        <p:nvPicPr>
          <p:cNvPr id="30" name="Picture 29">
            <a:extLst>
              <a:ext uri="{FF2B5EF4-FFF2-40B4-BE49-F238E27FC236}">
                <a16:creationId xmlns:a16="http://schemas.microsoft.com/office/drawing/2014/main" id="{09B554EF-3FAB-BBC0-06DD-6044DA910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3804423"/>
            <a:ext cx="2229594" cy="585612"/>
          </a:xfrm>
          <a:prstGeom prst="rect">
            <a:avLst/>
          </a:prstGeom>
        </p:spPr>
      </p:pic>
      <p:pic>
        <p:nvPicPr>
          <p:cNvPr id="31" name="Picture 30">
            <a:extLst>
              <a:ext uri="{FF2B5EF4-FFF2-40B4-BE49-F238E27FC236}">
                <a16:creationId xmlns:a16="http://schemas.microsoft.com/office/drawing/2014/main" id="{13775AB4-8328-D616-FB44-AA297F595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956823"/>
            <a:ext cx="2229594" cy="585612"/>
          </a:xfrm>
          <a:prstGeom prst="rect">
            <a:avLst/>
          </a:prstGeom>
        </p:spPr>
      </p:pic>
      <p:pic>
        <p:nvPicPr>
          <p:cNvPr id="32" name="Picture 31">
            <a:extLst>
              <a:ext uri="{FF2B5EF4-FFF2-40B4-BE49-F238E27FC236}">
                <a16:creationId xmlns:a16="http://schemas.microsoft.com/office/drawing/2014/main" id="{A6B870DD-286B-8EE4-E72C-317C2F854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4109223"/>
            <a:ext cx="2229594" cy="585612"/>
          </a:xfrm>
          <a:prstGeom prst="rect">
            <a:avLst/>
          </a:prstGeom>
        </p:spPr>
      </p:pic>
      <p:pic>
        <p:nvPicPr>
          <p:cNvPr id="33" name="Picture 32">
            <a:extLst>
              <a:ext uri="{FF2B5EF4-FFF2-40B4-BE49-F238E27FC236}">
                <a16:creationId xmlns:a16="http://schemas.microsoft.com/office/drawing/2014/main" id="{AD7DDFD0-55BC-4CEC-32DE-4CC7FA00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3498387"/>
            <a:ext cx="2229594" cy="585612"/>
          </a:xfrm>
          <a:prstGeom prst="rect">
            <a:avLst/>
          </a:prstGeom>
        </p:spPr>
      </p:pic>
      <p:pic>
        <p:nvPicPr>
          <p:cNvPr id="34" name="Picture 33">
            <a:extLst>
              <a:ext uri="{FF2B5EF4-FFF2-40B4-BE49-F238E27FC236}">
                <a16:creationId xmlns:a16="http://schemas.microsoft.com/office/drawing/2014/main" id="{B687DB02-F3A7-A5A8-F0D1-F1F129C17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3650787"/>
            <a:ext cx="2229594" cy="585612"/>
          </a:xfrm>
          <a:prstGeom prst="rect">
            <a:avLst/>
          </a:prstGeom>
        </p:spPr>
      </p:pic>
      <p:pic>
        <p:nvPicPr>
          <p:cNvPr id="35" name="Picture 34">
            <a:extLst>
              <a:ext uri="{FF2B5EF4-FFF2-40B4-BE49-F238E27FC236}">
                <a16:creationId xmlns:a16="http://schemas.microsoft.com/office/drawing/2014/main" id="{BAB33141-9FAF-A968-BB70-0B448592C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3803187"/>
            <a:ext cx="2229594" cy="585612"/>
          </a:xfrm>
          <a:prstGeom prst="rect">
            <a:avLst/>
          </a:prstGeom>
        </p:spPr>
      </p:pic>
      <p:pic>
        <p:nvPicPr>
          <p:cNvPr id="36" name="Picture 35">
            <a:extLst>
              <a:ext uri="{FF2B5EF4-FFF2-40B4-BE49-F238E27FC236}">
                <a16:creationId xmlns:a16="http://schemas.microsoft.com/office/drawing/2014/main" id="{A91ACEE2-8A94-90B7-2AC7-8C41A34EB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955587"/>
            <a:ext cx="2229594" cy="585612"/>
          </a:xfrm>
          <a:prstGeom prst="rect">
            <a:avLst/>
          </a:prstGeom>
        </p:spPr>
      </p:pic>
      <p:pic>
        <p:nvPicPr>
          <p:cNvPr id="37" name="Picture 36">
            <a:extLst>
              <a:ext uri="{FF2B5EF4-FFF2-40B4-BE49-F238E27FC236}">
                <a16:creationId xmlns:a16="http://schemas.microsoft.com/office/drawing/2014/main" id="{967AA3D1-0719-6104-D1B3-C247884EB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4107987"/>
            <a:ext cx="2229594" cy="585612"/>
          </a:xfrm>
          <a:prstGeom prst="rect">
            <a:avLst/>
          </a:prstGeom>
        </p:spPr>
      </p:pic>
      <p:sp>
        <p:nvSpPr>
          <p:cNvPr id="38" name="TextBox 37">
            <a:extLst>
              <a:ext uri="{FF2B5EF4-FFF2-40B4-BE49-F238E27FC236}">
                <a16:creationId xmlns:a16="http://schemas.microsoft.com/office/drawing/2014/main" id="{F9ECE35D-ABC6-79A2-0C3E-4A2230F7276F}"/>
              </a:ext>
            </a:extLst>
          </p:cNvPr>
          <p:cNvSpPr txBox="1"/>
          <p:nvPr/>
        </p:nvSpPr>
        <p:spPr>
          <a:xfrm>
            <a:off x="1464709" y="1776631"/>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38621A91-39D6-8B4A-88D4-B9896AFE6BC6}"/>
              </a:ext>
            </a:extLst>
          </p:cNvPr>
          <p:cNvSpPr txBox="1"/>
          <p:nvPr/>
        </p:nvSpPr>
        <p:spPr>
          <a:xfrm>
            <a:off x="4428977" y="1834281"/>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18193373-DA3C-1F17-9311-25344C5C3B96}"/>
              </a:ext>
            </a:extLst>
          </p:cNvPr>
          <p:cNvSpPr txBox="1"/>
          <p:nvPr/>
        </p:nvSpPr>
        <p:spPr>
          <a:xfrm>
            <a:off x="1464709" y="3521852"/>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41546348-8670-8E13-EE10-AFDDC0D33C86}"/>
              </a:ext>
            </a:extLst>
          </p:cNvPr>
          <p:cNvSpPr txBox="1"/>
          <p:nvPr/>
        </p:nvSpPr>
        <p:spPr>
          <a:xfrm>
            <a:off x="4428977" y="3526024"/>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A337A500-71D4-29A9-1F10-4B531E28A0AE}"/>
              </a:ext>
            </a:extLst>
          </p:cNvPr>
          <p:cNvSpPr txBox="1"/>
          <p:nvPr/>
        </p:nvSpPr>
        <p:spPr>
          <a:xfrm>
            <a:off x="2980825" y="4844412"/>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863AEFA4-0F7F-C5CE-A4C6-110763AE9B24}"/>
              </a:ext>
            </a:extLst>
          </p:cNvPr>
          <p:cNvSpPr txBox="1"/>
          <p:nvPr/>
        </p:nvSpPr>
        <p:spPr>
          <a:xfrm>
            <a:off x="8836255" y="1754620"/>
            <a:ext cx="2124431" cy="369332"/>
          </a:xfrm>
          <a:prstGeom prst="rect">
            <a:avLst/>
          </a:prstGeom>
          <a:noFill/>
        </p:spPr>
        <p:txBody>
          <a:bodyPr wrap="square" rtlCol="0">
            <a:spAutoFit/>
          </a:bodyPr>
          <a:lstStyle/>
          <a:p>
            <a:pPr algn="ctr"/>
            <a:r>
              <a:rPr lang="en-US" dirty="0"/>
              <a:t>Feature Table</a:t>
            </a:r>
          </a:p>
        </p:txBody>
      </p:sp>
      <p:sp>
        <p:nvSpPr>
          <p:cNvPr id="2" name="Google Shape;697;p15">
            <a:extLst>
              <a:ext uri="{FF2B5EF4-FFF2-40B4-BE49-F238E27FC236}">
                <a16:creationId xmlns:a16="http://schemas.microsoft.com/office/drawing/2014/main" id="{9708FCE5-1D65-3F49-E98D-CBA550F76255}"/>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2) M</a:t>
            </a:r>
            <a:r>
              <a:rPr lang="en-US" sz="3200" b="0" dirty="0">
                <a:solidFill>
                  <a:srgbClr val="0070C0"/>
                </a:solidFill>
                <a:effectLst/>
                <a:latin typeface="Arial" panose="020B0604020202020204" pitchFamily="34" charset="0"/>
                <a:ea typeface="Times New Roman" panose="02020603050405020304" pitchFamily="18" charset="0"/>
              </a:rPr>
              <a:t>etabolomics data processing</a:t>
            </a:r>
          </a:p>
        </p:txBody>
      </p:sp>
    </p:spTree>
    <p:extLst>
      <p:ext uri="{BB962C8B-B14F-4D97-AF65-F5344CB8AC3E}">
        <p14:creationId xmlns:p14="http://schemas.microsoft.com/office/powerpoint/2010/main" val="147580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C03-CBE3-EBF3-8534-B1AEAE08CD96}"/>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E0BFB112-B9AA-B1EC-4114-FFE5D17C84AD}"/>
              </a:ext>
            </a:extLst>
          </p:cNvPr>
          <p:cNvSpPr txBox="1">
            <a:spLocks/>
          </p:cNvSpPr>
          <p:nvPr/>
        </p:nvSpPr>
        <p:spPr>
          <a:xfrm>
            <a:off x="848273" y="174752"/>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Reproducibility issues</a:t>
            </a:r>
            <a:r>
              <a:rPr lang="zh-CN" altLang="en-US" sz="2670" b="1" dirty="0">
                <a:latin typeface="Lato" panose="020F0502020204030203" pitchFamily="34" charset="0"/>
                <a:cs typeface="Lato" panose="020F0502020204030203" pitchFamily="34" charset="0"/>
              </a:rPr>
              <a:t> </a:t>
            </a:r>
            <a:r>
              <a:rPr lang="en-US" altLang="zh-CN" sz="2670" b="1" dirty="0">
                <a:latin typeface="Lato" panose="020F0502020204030203" pitchFamily="34" charset="0"/>
                <a:ea typeface="Lato" panose="020F0502020204030203" pitchFamily="34" charset="0"/>
                <a:cs typeface="Lato" panose="020F0502020204030203" pitchFamily="34" charset="0"/>
              </a:rPr>
              <a:t>in LC-MS metabolomics data processing</a:t>
            </a:r>
            <a:endParaRPr lang="en-US" sz="2670" b="1" dirty="0">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C39924AB-3BE2-6EBF-F613-6B430FAB3FC3}"/>
              </a:ext>
            </a:extLst>
          </p:cNvPr>
          <p:cNvGrpSpPr/>
          <p:nvPr/>
        </p:nvGrpSpPr>
        <p:grpSpPr>
          <a:xfrm>
            <a:off x="8426910" y="2164072"/>
            <a:ext cx="2777985" cy="1025817"/>
            <a:chOff x="399739" y="1472603"/>
            <a:chExt cx="2777985" cy="1025817"/>
          </a:xfrm>
        </p:grpSpPr>
        <p:sp>
          <p:nvSpPr>
            <p:cNvPr id="3" name="TextBox 2">
              <a:extLst>
                <a:ext uri="{FF2B5EF4-FFF2-40B4-BE49-F238E27FC236}">
                  <a16:creationId xmlns:a16="http://schemas.microsoft.com/office/drawing/2014/main" id="{3A6EF83D-232F-D660-B47A-3E4078A0C699}"/>
                </a:ext>
              </a:extLst>
            </p:cNvPr>
            <p:cNvSpPr txBox="1"/>
            <p:nvPr/>
          </p:nvSpPr>
          <p:spPr>
            <a:xfrm>
              <a:off x="399739" y="1705053"/>
              <a:ext cx="69672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XCMS </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10,901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features</a:t>
              </a:r>
            </a:p>
          </p:txBody>
        </p:sp>
        <p:sp>
          <p:nvSpPr>
            <p:cNvPr id="5" name="Oval 4">
              <a:extLst>
                <a:ext uri="{FF2B5EF4-FFF2-40B4-BE49-F238E27FC236}">
                  <a16:creationId xmlns:a16="http://schemas.microsoft.com/office/drawing/2014/main" id="{22C97835-BAD9-826A-E772-C66CD2FAE65F}"/>
                </a:ext>
              </a:extLst>
            </p:cNvPr>
            <p:cNvSpPr/>
            <p:nvPr/>
          </p:nvSpPr>
          <p:spPr>
            <a:xfrm>
              <a:off x="1057507" y="1791233"/>
              <a:ext cx="631093" cy="473973"/>
            </a:xfrm>
            <a:prstGeom prst="ellipse">
              <a:avLst/>
            </a:prstGeom>
            <a:solidFill>
              <a:srgbClr val="ED7D31">
                <a:lumMod val="75000"/>
                <a:alpha val="2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446619-345E-0DE8-CB1A-925A38A06DFC}"/>
                </a:ext>
              </a:extLst>
            </p:cNvPr>
            <p:cNvSpPr txBox="1"/>
            <p:nvPr/>
          </p:nvSpPr>
          <p:spPr>
            <a:xfrm>
              <a:off x="1241944" y="1889718"/>
              <a:ext cx="5373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6,186</a:t>
              </a:r>
            </a:p>
          </p:txBody>
        </p:sp>
        <p:sp>
          <p:nvSpPr>
            <p:cNvPr id="8" name="Oval 7">
              <a:extLst>
                <a:ext uri="{FF2B5EF4-FFF2-40B4-BE49-F238E27FC236}">
                  <a16:creationId xmlns:a16="http://schemas.microsoft.com/office/drawing/2014/main" id="{44C7EECA-E4D2-4C62-8132-9779EFBD60A0}"/>
                </a:ext>
              </a:extLst>
            </p:cNvPr>
            <p:cNvSpPr/>
            <p:nvPr/>
          </p:nvSpPr>
          <p:spPr>
            <a:xfrm>
              <a:off x="1298217" y="1472603"/>
              <a:ext cx="1091626" cy="1025817"/>
            </a:xfrm>
            <a:prstGeom prst="ellipse">
              <a:avLst/>
            </a:prstGeom>
            <a:solidFill>
              <a:srgbClr val="70AD47">
                <a:lumMod val="75000"/>
                <a:alpha val="2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3331E4-34E1-90A7-B5CC-8E9061DAF71F}"/>
                </a:ext>
              </a:extLst>
            </p:cNvPr>
            <p:cNvSpPr txBox="1"/>
            <p:nvPr/>
          </p:nvSpPr>
          <p:spPr>
            <a:xfrm>
              <a:off x="2473685" y="1705053"/>
              <a:ext cx="70403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MZmine</a:t>
              </a:r>
              <a:endParaRPr kumimoji="0" lang="en-US" sz="12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42,099</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features</a:t>
              </a:r>
            </a:p>
          </p:txBody>
        </p:sp>
      </p:grpSp>
      <p:pic>
        <p:nvPicPr>
          <p:cNvPr id="10" name="Picture 9">
            <a:extLst>
              <a:ext uri="{FF2B5EF4-FFF2-40B4-BE49-F238E27FC236}">
                <a16:creationId xmlns:a16="http://schemas.microsoft.com/office/drawing/2014/main" id="{A627EA48-484F-B114-EEF1-DFB2D3262F9E}"/>
              </a:ext>
            </a:extLst>
          </p:cNvPr>
          <p:cNvPicPr>
            <a:picLocks noChangeAspect="1"/>
          </p:cNvPicPr>
          <p:nvPr/>
        </p:nvPicPr>
        <p:blipFill>
          <a:blip r:embed="rId3"/>
          <a:stretch>
            <a:fillRect/>
          </a:stretch>
        </p:blipFill>
        <p:spPr>
          <a:xfrm>
            <a:off x="4748054" y="1645539"/>
            <a:ext cx="3043609" cy="3088700"/>
          </a:xfrm>
          <a:prstGeom prst="rect">
            <a:avLst/>
          </a:prstGeom>
        </p:spPr>
      </p:pic>
      <p:sp>
        <p:nvSpPr>
          <p:cNvPr id="12" name="Rectangle 11">
            <a:extLst>
              <a:ext uri="{FF2B5EF4-FFF2-40B4-BE49-F238E27FC236}">
                <a16:creationId xmlns:a16="http://schemas.microsoft.com/office/drawing/2014/main" id="{D11D5EC3-71FC-182C-ACCF-426FF4CF3039}"/>
              </a:ext>
            </a:extLst>
          </p:cNvPr>
          <p:cNvSpPr/>
          <p:nvPr/>
        </p:nvSpPr>
        <p:spPr>
          <a:xfrm>
            <a:off x="8775274" y="3474113"/>
            <a:ext cx="2619429" cy="830997"/>
          </a:xfrm>
          <a:prstGeom prst="rect">
            <a:avLst/>
          </a:prstGeom>
        </p:spPr>
        <p:txBody>
          <a:bodyPr wrap="square">
            <a:spAutoFit/>
          </a:bodyPr>
          <a:lstStyle/>
          <a:p>
            <a:r>
              <a:rPr lang="en-US" sz="1600" dirty="0">
                <a:solidFill>
                  <a:srgbClr val="000000"/>
                </a:solidFill>
                <a:latin typeface="Arial" charset="0"/>
                <a:ea typeface="Arial" charset="0"/>
              </a:rPr>
              <a:t>Li et al., (2023)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Nature Communications</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14(1), 4113. </a:t>
            </a:r>
            <a:endParaRPr lang="en-US" sz="1600" dirty="0"/>
          </a:p>
        </p:txBody>
      </p:sp>
      <p:sp>
        <p:nvSpPr>
          <p:cNvPr id="13" name="Rectangle 12">
            <a:extLst>
              <a:ext uri="{FF2B5EF4-FFF2-40B4-BE49-F238E27FC236}">
                <a16:creationId xmlns:a16="http://schemas.microsoft.com/office/drawing/2014/main" id="{5D38A17B-34CA-A85B-1E46-DC37239C279D}"/>
              </a:ext>
            </a:extLst>
          </p:cNvPr>
          <p:cNvSpPr/>
          <p:nvPr/>
        </p:nvSpPr>
        <p:spPr>
          <a:xfrm>
            <a:off x="1742122" y="4592055"/>
            <a:ext cx="2435869" cy="830997"/>
          </a:xfrm>
          <a:prstGeom prst="rect">
            <a:avLst/>
          </a:prstGeom>
        </p:spPr>
        <p:txBody>
          <a:bodyPr wrap="square">
            <a:spAutoFit/>
          </a:bodyPr>
          <a:lstStyle/>
          <a:p>
            <a:r>
              <a:rPr lang="en-US" sz="1600" dirty="0">
                <a:solidFill>
                  <a:srgbClr val="000000"/>
                </a:solidFill>
                <a:latin typeface="Arial" charset="0"/>
                <a:ea typeface="Arial" charset="0"/>
              </a:rPr>
              <a:t>Myers et al. (2017).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Analytical Chemistry</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89(17): 8689</a:t>
            </a:r>
            <a:endParaRPr lang="en-US" sz="1600" dirty="0"/>
          </a:p>
        </p:txBody>
      </p:sp>
      <p:sp>
        <p:nvSpPr>
          <p:cNvPr id="15" name="Rectangle 14">
            <a:extLst>
              <a:ext uri="{FF2B5EF4-FFF2-40B4-BE49-F238E27FC236}">
                <a16:creationId xmlns:a16="http://schemas.microsoft.com/office/drawing/2014/main" id="{FC7A509A-0092-6D2F-08EE-54884C17A4C0}"/>
              </a:ext>
            </a:extLst>
          </p:cNvPr>
          <p:cNvSpPr/>
          <p:nvPr/>
        </p:nvSpPr>
        <p:spPr>
          <a:xfrm>
            <a:off x="4877307" y="4734239"/>
            <a:ext cx="2785101" cy="830997"/>
          </a:xfrm>
          <a:prstGeom prst="rect">
            <a:avLst/>
          </a:prstGeom>
        </p:spPr>
        <p:txBody>
          <a:bodyPr wrap="square">
            <a:spAutoFit/>
          </a:bodyPr>
          <a:lstStyle/>
          <a:p>
            <a:r>
              <a:rPr lang="en-US" sz="1600" dirty="0" err="1">
                <a:latin typeface="Arial" charset="0"/>
                <a:ea typeface="Arial" charset="0"/>
                <a:cs typeface="Arial" charset="0"/>
              </a:rPr>
              <a:t>Delabriere</a:t>
            </a:r>
            <a:r>
              <a:rPr lang="en-US" sz="1600" dirty="0">
                <a:latin typeface="Arial" charset="0"/>
                <a:ea typeface="Arial" charset="0"/>
                <a:cs typeface="Arial" charset="0"/>
              </a:rPr>
              <a:t> et al., (2021). </a:t>
            </a:r>
            <a:br>
              <a:rPr lang="en-US" sz="1600" dirty="0">
                <a:latin typeface="Arial" charset="0"/>
                <a:ea typeface="Arial" charset="0"/>
                <a:cs typeface="Arial" charset="0"/>
              </a:rPr>
            </a:br>
            <a:r>
              <a:rPr lang="en-US" sz="1600" i="1" dirty="0">
                <a:latin typeface="Arial" charset="0"/>
                <a:ea typeface="Arial" charset="0"/>
                <a:cs typeface="Arial" charset="0"/>
              </a:rPr>
              <a:t>Analytical Chemistry</a:t>
            </a:r>
            <a:r>
              <a:rPr lang="en-US" sz="1600" dirty="0">
                <a:latin typeface="Arial" charset="0"/>
                <a:ea typeface="Arial" charset="0"/>
                <a:cs typeface="Arial" charset="0"/>
              </a:rPr>
              <a:t>, </a:t>
            </a:r>
            <a:br>
              <a:rPr lang="en-US" sz="1600" dirty="0">
                <a:latin typeface="Arial" charset="0"/>
                <a:ea typeface="Arial" charset="0"/>
                <a:cs typeface="Arial" charset="0"/>
              </a:rPr>
            </a:br>
            <a:r>
              <a:rPr lang="en-US" sz="1600" dirty="0">
                <a:latin typeface="Arial" charset="0"/>
                <a:ea typeface="Arial" charset="0"/>
                <a:cs typeface="Arial" charset="0"/>
              </a:rPr>
              <a:t>93(45):15024</a:t>
            </a:r>
          </a:p>
        </p:txBody>
      </p:sp>
      <p:pic>
        <p:nvPicPr>
          <p:cNvPr id="16" name="Picture 15">
            <a:extLst>
              <a:ext uri="{FF2B5EF4-FFF2-40B4-BE49-F238E27FC236}">
                <a16:creationId xmlns:a16="http://schemas.microsoft.com/office/drawing/2014/main" id="{D69247A7-0F7F-22CA-2D67-D86D1783966E}"/>
              </a:ext>
            </a:extLst>
          </p:cNvPr>
          <p:cNvPicPr>
            <a:picLocks noChangeAspect="1"/>
          </p:cNvPicPr>
          <p:nvPr/>
        </p:nvPicPr>
        <p:blipFill>
          <a:blip r:embed="rId4"/>
          <a:stretch>
            <a:fillRect/>
          </a:stretch>
        </p:blipFill>
        <p:spPr>
          <a:xfrm>
            <a:off x="1129285" y="1736464"/>
            <a:ext cx="2857500" cy="2387600"/>
          </a:xfrm>
          <a:prstGeom prst="rect">
            <a:avLst/>
          </a:prstGeom>
        </p:spPr>
      </p:pic>
    </p:spTree>
    <p:extLst>
      <p:ext uri="{BB962C8B-B14F-4D97-AF65-F5344CB8AC3E}">
        <p14:creationId xmlns:p14="http://schemas.microsoft.com/office/powerpoint/2010/main" val="3284817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0A88-2CC3-D3B2-F2DA-FBB5E852B76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3AA506B5-BE9A-364D-FCED-176A0855172F}"/>
              </a:ext>
            </a:extLst>
          </p:cNvPr>
          <p:cNvSpPr txBox="1">
            <a:spLocks/>
          </p:cNvSpPr>
          <p:nvPr/>
        </p:nvSpPr>
        <p:spPr>
          <a:xfrm>
            <a:off x="835573" y="156963"/>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Top Four Reasons for Poor Reproducibility</a:t>
            </a:r>
          </a:p>
        </p:txBody>
      </p:sp>
      <p:sp>
        <p:nvSpPr>
          <p:cNvPr id="11" name="Content Placeholder 2">
            <a:extLst>
              <a:ext uri="{FF2B5EF4-FFF2-40B4-BE49-F238E27FC236}">
                <a16:creationId xmlns:a16="http://schemas.microsoft.com/office/drawing/2014/main" id="{B05BCEB5-684A-F7B5-7A7A-E88C3D0F58D4}"/>
              </a:ext>
            </a:extLst>
          </p:cNvPr>
          <p:cNvSpPr txBox="1">
            <a:spLocks/>
          </p:cNvSpPr>
          <p:nvPr/>
        </p:nvSpPr>
        <p:spPr>
          <a:xfrm>
            <a:off x="835573" y="1083473"/>
            <a:ext cx="10533814" cy="4374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High rate of correspondence errors in large data </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Spurious number of low-quality peaks, </a:t>
            </a:r>
            <a:br>
              <a:rPr lang="en-US" sz="2800" dirty="0">
                <a:latin typeface="Lato" panose="020F0502020204030203" pitchFamily="34" charset="0"/>
                <a:ea typeface="Lato" panose="020F0502020204030203" pitchFamily="34" charset="0"/>
                <a:cs typeface="Lato" panose="020F0502020204030203" pitchFamily="34" charset="0"/>
              </a:rPr>
            </a:br>
            <a:r>
              <a:rPr lang="en-US" sz="2800" dirty="0">
                <a:latin typeface="Lato" panose="020F0502020204030203" pitchFamily="34" charset="0"/>
                <a:ea typeface="Lato" panose="020F0502020204030203" pitchFamily="34" charset="0"/>
                <a:cs typeface="Lato" panose="020F0502020204030203" pitchFamily="34" charset="0"/>
              </a:rPr>
              <a:t>confusion of sensitivity</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Peak detection not transparent enough</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Too many parameters, too dependent on local expertise</a:t>
            </a:r>
          </a:p>
        </p:txBody>
      </p:sp>
    </p:spTree>
    <p:extLst>
      <p:ext uri="{BB962C8B-B14F-4D97-AF65-F5344CB8AC3E}">
        <p14:creationId xmlns:p14="http://schemas.microsoft.com/office/powerpoint/2010/main" val="35924503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25" id="{BD4690AC-8B67-7541-A586-D4163C4B7548}" vid="{DAACC6F5-8E9E-8047-B6B5-7524E9A2B5F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21217</TotalTime>
  <Words>2261</Words>
  <Application>Microsoft Macintosh PowerPoint</Application>
  <PresentationFormat>Widescreen</PresentationFormat>
  <Paragraphs>431</Paragraphs>
  <Slides>51</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-apple-system</vt:lpstr>
      <vt:lpstr>Arial</vt:lpstr>
      <vt:lpstr>Calibri</vt:lpstr>
      <vt:lpstr>Calibri Light</vt:lpstr>
      <vt:lpstr>Cambria Math</vt:lpstr>
      <vt:lpstr>Courier New</vt:lpstr>
      <vt:lpstr>Lato</vt:lpstr>
      <vt:lpstr>Menlo</vt:lpstr>
      <vt:lpstr>Monaco</vt:lpstr>
      <vt:lpstr>Office Theme</vt:lpstr>
      <vt:lpstr>Celestial</vt:lpstr>
      <vt:lpstr>Metabolomics data processing using the asari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Consistent Feature Detection with Asari</vt:lpstr>
      <vt:lpstr>PowerPoint Presentation</vt:lpstr>
      <vt:lpstr>PowerPoint Presentation</vt:lpstr>
      <vt:lpstr>Asari Offers Greatly Improved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Reports</vt:lpstr>
      <vt:lpstr>PowerPoint Presentation</vt:lpstr>
      <vt:lpstr>PCPFM Re-Analysis Results</vt:lpstr>
      <vt:lpstr>PowerPoint Presentation</vt:lpstr>
      <vt:lpstr>Example Results using pcpfm: detection of drug metabolites</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Python-centric pipeline for high-fidelity and high-performance LC-MS metabolomics data processing.</dc:title>
  <dc:creator>Joshua Mitchell</dc:creator>
  <cp:lastModifiedBy>Shuzhao Li</cp:lastModifiedBy>
  <cp:revision>61</cp:revision>
  <dcterms:created xsi:type="dcterms:W3CDTF">2023-10-03T19:15:16Z</dcterms:created>
  <dcterms:modified xsi:type="dcterms:W3CDTF">2024-07-19T13:53:12Z</dcterms:modified>
</cp:coreProperties>
</file>